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8" r:id="rId2"/>
    <p:sldId id="260" r:id="rId3"/>
    <p:sldId id="263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8" r:id="rId12"/>
    <p:sldId id="279" r:id="rId13"/>
    <p:sldId id="280" r:id="rId14"/>
    <p:sldId id="281" r:id="rId15"/>
    <p:sldId id="282" r:id="rId16"/>
    <p:sldId id="272" r:id="rId17"/>
    <p:sldId id="273" r:id="rId18"/>
    <p:sldId id="274" r:id="rId19"/>
    <p:sldId id="283" r:id="rId20"/>
    <p:sldId id="284" r:id="rId21"/>
    <p:sldId id="285" r:id="rId22"/>
    <p:sldId id="262" r:id="rId23"/>
  </p:sldIdLst>
  <p:sldSz cx="10058400" cy="7772400"/>
  <p:notesSz cx="6858000" cy="9144000"/>
  <p:defaultTextStyle>
    <a:defPPr>
      <a:defRPr lang="en-US"/>
    </a:defPPr>
    <a:lvl1pPr marL="0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8938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7871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6809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5743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4681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3614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2552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1486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4E9"/>
    <a:srgbClr val="9FA069"/>
    <a:srgbClr val="DCAA46"/>
    <a:srgbClr val="F0DC8C"/>
    <a:srgbClr val="E6DC96"/>
    <a:srgbClr val="F5EBC8"/>
    <a:srgbClr val="FFF5D2"/>
    <a:srgbClr val="FAF5D2"/>
    <a:srgbClr val="FFFFCC"/>
    <a:srgbClr val="F5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6864BD-5789-47BC-9985-2A95ED166E87}" v="2" dt="2018-12-29T22:47:34.0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7" autoAdjust="0"/>
    <p:restoredTop sz="94627" autoAdjust="0"/>
  </p:normalViewPr>
  <p:slideViewPr>
    <p:cSldViewPr>
      <p:cViewPr varScale="1">
        <p:scale>
          <a:sx n="102" d="100"/>
          <a:sy n="102" d="100"/>
        </p:scale>
        <p:origin x="642" y="108"/>
      </p:cViewPr>
      <p:guideLst>
        <p:guide orient="horz" pos="2448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anna Maren" userId="c6f7ae2fd313587f" providerId="LiveId" clId="{986864BD-5789-47BC-9985-2A95ED166E87}"/>
    <pc:docChg chg="undo modSld">
      <pc:chgData name="Alianna Maren" userId="c6f7ae2fd313587f" providerId="LiveId" clId="{986864BD-5789-47BC-9985-2A95ED166E87}" dt="2018-12-29T22:48:07.435" v="10" actId="14100"/>
      <pc:docMkLst>
        <pc:docMk/>
      </pc:docMkLst>
      <pc:sldChg chg="addSp modSp">
        <pc:chgData name="Alianna Maren" userId="c6f7ae2fd313587f" providerId="LiveId" clId="{986864BD-5789-47BC-9985-2A95ED166E87}" dt="2018-12-29T22:48:07.435" v="10" actId="14100"/>
        <pc:sldMkLst>
          <pc:docMk/>
          <pc:sldMk cId="0" sldId="279"/>
        </pc:sldMkLst>
        <pc:spChg chg="add mod">
          <ac:chgData name="Alianna Maren" userId="c6f7ae2fd313587f" providerId="LiveId" clId="{986864BD-5789-47BC-9985-2A95ED166E87}" dt="2018-12-29T22:48:07.435" v="10" actId="14100"/>
          <ac:spMkLst>
            <pc:docMk/>
            <pc:sldMk cId="0" sldId="279"/>
            <ac:spMk id="7" creationId="{02DA59B3-7F2A-43B2-BEE4-F395C3D3A416}"/>
          </ac:spMkLst>
        </pc:spChg>
        <pc:picChg chg="add mod">
          <ac:chgData name="Alianna Maren" userId="c6f7ae2fd313587f" providerId="LiveId" clId="{986864BD-5789-47BC-9985-2A95ED166E87}" dt="2018-12-29T22:47:31.026" v="1" actId="1076"/>
          <ac:picMkLst>
            <pc:docMk/>
            <pc:sldMk cId="0" sldId="279"/>
            <ac:picMk id="5" creationId="{306AE95F-35A6-4C62-8D34-92000DC7BE19}"/>
          </ac:picMkLst>
        </pc:picChg>
        <pc:picChg chg="mod">
          <ac:chgData name="Alianna Maren" userId="c6f7ae2fd313587f" providerId="LiveId" clId="{986864BD-5789-47BC-9985-2A95ED166E87}" dt="2018-12-29T22:47:38.319" v="4" actId="1076"/>
          <ac:picMkLst>
            <pc:docMk/>
            <pc:sldMk cId="0" sldId="279"/>
            <ac:picMk id="4098" creationId="{00000000-0000-0000-0000-000000000000}"/>
          </ac:picMkLst>
        </pc:picChg>
      </pc:sldChg>
    </pc:docChg>
  </pc:docChgLst>
  <pc:docChgLst>
    <pc:chgData name="Alianna Maren" userId="c6f7ae2fd313587f" providerId="LiveId" clId="{BA07B203-15DA-44CC-BA27-D6AD3FB7366D}"/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39578-9449-47CE-9D9A-224BB6721A17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74781-FEE7-4822-8636-77E47AC5998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772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545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318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089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862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635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407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179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2"/>
            <a:ext cx="8549640" cy="16660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8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7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6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5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4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3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2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1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12/29/2018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12/29/2018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7"/>
            <a:ext cx="2263140" cy="66317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7"/>
            <a:ext cx="6621780" cy="66317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12/29/2018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12/29/2018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96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893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787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68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57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46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36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25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14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12/29/2018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70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813570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12/29/2018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8938" indent="0">
              <a:buNone/>
              <a:defRPr sz="2200" b="1"/>
            </a:lvl2pPr>
            <a:lvl3pPr marL="1017871" indent="0">
              <a:buNone/>
              <a:defRPr sz="2000" b="1"/>
            </a:lvl3pPr>
            <a:lvl4pPr marL="1526809" indent="0">
              <a:buNone/>
              <a:defRPr sz="1800" b="1"/>
            </a:lvl4pPr>
            <a:lvl5pPr marL="2035743" indent="0">
              <a:buNone/>
              <a:defRPr sz="1800" b="1"/>
            </a:lvl5pPr>
            <a:lvl6pPr marL="2544681" indent="0">
              <a:buNone/>
              <a:defRPr sz="1800" b="1"/>
            </a:lvl6pPr>
            <a:lvl7pPr marL="3053614" indent="0">
              <a:buNone/>
              <a:defRPr sz="1800" b="1"/>
            </a:lvl7pPr>
            <a:lvl8pPr marL="3562552" indent="0">
              <a:buNone/>
              <a:defRPr sz="1800" b="1"/>
            </a:lvl8pPr>
            <a:lvl9pPr marL="4071486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7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8938" indent="0">
              <a:buNone/>
              <a:defRPr sz="2200" b="1"/>
            </a:lvl2pPr>
            <a:lvl3pPr marL="1017871" indent="0">
              <a:buNone/>
              <a:defRPr sz="2000" b="1"/>
            </a:lvl3pPr>
            <a:lvl4pPr marL="1526809" indent="0">
              <a:buNone/>
              <a:defRPr sz="1800" b="1"/>
            </a:lvl4pPr>
            <a:lvl5pPr marL="2035743" indent="0">
              <a:buNone/>
              <a:defRPr sz="1800" b="1"/>
            </a:lvl5pPr>
            <a:lvl6pPr marL="2544681" indent="0">
              <a:buNone/>
              <a:defRPr sz="1800" b="1"/>
            </a:lvl6pPr>
            <a:lvl7pPr marL="3053614" indent="0">
              <a:buNone/>
              <a:defRPr sz="1800" b="1"/>
            </a:lvl7pPr>
            <a:lvl8pPr marL="3562552" indent="0">
              <a:buNone/>
              <a:defRPr sz="1800" b="1"/>
            </a:lvl8pPr>
            <a:lvl9pPr marL="4071486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7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12/29/2018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12/29/2018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12/29/2018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5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5" y="1626447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8938" indent="0">
              <a:buNone/>
              <a:defRPr sz="1300"/>
            </a:lvl2pPr>
            <a:lvl3pPr marL="1017871" indent="0">
              <a:buNone/>
              <a:defRPr sz="1100"/>
            </a:lvl3pPr>
            <a:lvl4pPr marL="1526809" indent="0">
              <a:buNone/>
              <a:defRPr sz="1000"/>
            </a:lvl4pPr>
            <a:lvl5pPr marL="2035743" indent="0">
              <a:buNone/>
              <a:defRPr sz="1000"/>
            </a:lvl5pPr>
            <a:lvl6pPr marL="2544681" indent="0">
              <a:buNone/>
              <a:defRPr sz="1000"/>
            </a:lvl6pPr>
            <a:lvl7pPr marL="3053614" indent="0">
              <a:buNone/>
              <a:defRPr sz="1000"/>
            </a:lvl7pPr>
            <a:lvl8pPr marL="3562552" indent="0">
              <a:buNone/>
              <a:defRPr sz="1000"/>
            </a:lvl8pPr>
            <a:lvl9pPr marL="407148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12/29/2018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600"/>
            </a:lvl1pPr>
            <a:lvl2pPr marL="508938" indent="0">
              <a:buNone/>
              <a:defRPr sz="3100"/>
            </a:lvl2pPr>
            <a:lvl3pPr marL="1017871" indent="0">
              <a:buNone/>
              <a:defRPr sz="2700"/>
            </a:lvl3pPr>
            <a:lvl4pPr marL="1526809" indent="0">
              <a:buNone/>
              <a:defRPr sz="2200"/>
            </a:lvl4pPr>
            <a:lvl5pPr marL="2035743" indent="0">
              <a:buNone/>
              <a:defRPr sz="2200"/>
            </a:lvl5pPr>
            <a:lvl6pPr marL="2544681" indent="0">
              <a:buNone/>
              <a:defRPr sz="2200"/>
            </a:lvl6pPr>
            <a:lvl7pPr marL="3053614" indent="0">
              <a:buNone/>
              <a:defRPr sz="2200"/>
            </a:lvl7pPr>
            <a:lvl8pPr marL="3562552" indent="0">
              <a:buNone/>
              <a:defRPr sz="2200"/>
            </a:lvl8pPr>
            <a:lvl9pPr marL="4071486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8938" indent="0">
              <a:buNone/>
              <a:defRPr sz="1300"/>
            </a:lvl2pPr>
            <a:lvl3pPr marL="1017871" indent="0">
              <a:buNone/>
              <a:defRPr sz="1100"/>
            </a:lvl3pPr>
            <a:lvl4pPr marL="1526809" indent="0">
              <a:buNone/>
              <a:defRPr sz="1000"/>
            </a:lvl4pPr>
            <a:lvl5pPr marL="2035743" indent="0">
              <a:buNone/>
              <a:defRPr sz="1000"/>
            </a:lvl5pPr>
            <a:lvl6pPr marL="2544681" indent="0">
              <a:buNone/>
              <a:defRPr sz="1000"/>
            </a:lvl6pPr>
            <a:lvl7pPr marL="3053614" indent="0">
              <a:buNone/>
              <a:defRPr sz="1000"/>
            </a:lvl7pPr>
            <a:lvl8pPr marL="3562552" indent="0">
              <a:buNone/>
              <a:defRPr sz="1000"/>
            </a:lvl8pPr>
            <a:lvl9pPr marL="407148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12/29/2018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 vert="horz" lIns="101787" tIns="50894" rIns="101787" bIns="5089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813570"/>
            <a:ext cx="9052560" cy="5129425"/>
          </a:xfrm>
          <a:prstGeom prst="rect">
            <a:avLst/>
          </a:prstGeom>
        </p:spPr>
        <p:txBody>
          <a:bodyPr vert="horz" lIns="101787" tIns="50894" rIns="101787" bIns="5089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 vert="horz" lIns="101787" tIns="50894" rIns="101787" bIns="50894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DB762-8B21-427B-B4E1-C836F4E79A5E}" type="datetimeFigureOut">
              <a:rPr lang="en-US" smtClean="0"/>
              <a:pPr/>
              <a:t>12/29/2018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 vert="horz" lIns="101787" tIns="50894" rIns="101787" bIns="50894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 vert="horz" lIns="101787" tIns="50894" rIns="101787" bIns="50894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17871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1702" indent="-381702" algn="l" defTabSz="1017871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019" indent="-318084" algn="l" defTabSz="1017871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2341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1275" indent="-254469" algn="l" defTabSz="1017871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0211" indent="-254469" algn="l" defTabSz="1017871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99147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8084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17019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5953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8938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71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6809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5743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4681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3614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2552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486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annajmaren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annajmaren.com/" TargetMode="External"/><Relationship Id="rId2" Type="http://schemas.openxmlformats.org/officeDocument/2006/relationships/hyperlink" Target="https://github.com/ajmaren/2D-Cluster-Variation-Method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alianna.maren@northwestern.edu" TargetMode="External"/><Relationship Id="rId4" Type="http://schemas.openxmlformats.org/officeDocument/2006/relationships/hyperlink" Target="mailto:alianna@aliannajmaren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8.jpe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1371600" y="1066800"/>
            <a:ext cx="7315200" cy="52578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pic>
        <p:nvPicPr>
          <p:cNvPr id="2051" name="Picture 3" descr="C:\Users\A J Maren\Pictures\AJM-website-textile-bckgrnds\Italian-renaissance-border-2-crpp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6019800"/>
            <a:ext cx="7315200" cy="38099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5" name="Picture 3" descr="C:\Users\A J Maren\Pictures\AJM-website-textile-bckgrnds\Italian-renaissance-border-2-crpp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1371600" y="1143009"/>
            <a:ext cx="7315200" cy="35319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1969666" y="2495260"/>
            <a:ext cx="6091567" cy="2000461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pPr algn="ctr"/>
            <a:r>
              <a:rPr lang="en-US" sz="3600" dirty="0">
                <a:latin typeface="Britannic Bold" pitchFamily="34" charset="0"/>
              </a:rPr>
              <a:t>2-D Cluster Variation Method</a:t>
            </a:r>
          </a:p>
          <a:p>
            <a:pPr algn="ctr"/>
            <a:r>
              <a:rPr lang="en-US" sz="3600" dirty="0">
                <a:latin typeface="Britannic Bold" pitchFamily="34" charset="0"/>
              </a:rPr>
              <a:t>Base Code</a:t>
            </a:r>
          </a:p>
          <a:p>
            <a:pPr algn="ctr"/>
            <a:r>
              <a:rPr lang="en-US" i="1" dirty="0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dirty="0"/>
              <a:t> </a:t>
            </a:r>
          </a:p>
          <a:p>
            <a:pPr algn="ctr"/>
            <a:r>
              <a:rPr lang="en-US" sz="3200" dirty="0">
                <a:latin typeface="Monotype Corsiva" pitchFamily="66" charset="0"/>
              </a:rPr>
              <a:t>Alianna J. Maren, Ph.D.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00205" y="4572000"/>
            <a:ext cx="6858001" cy="1066800"/>
            <a:chOff x="1600200" y="4572000"/>
            <a:chExt cx="6858001" cy="912407"/>
          </a:xfrm>
        </p:grpSpPr>
        <p:sp>
          <p:nvSpPr>
            <p:cNvPr id="9" name="TextBox 8"/>
            <p:cNvSpPr txBox="1"/>
            <p:nvPr/>
          </p:nvSpPr>
          <p:spPr>
            <a:xfrm>
              <a:off x="1600200" y="4654801"/>
              <a:ext cx="6858000" cy="626496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dirty="0">
                  <a:latin typeface="Britannic Bold" pitchFamily="34" charset="0"/>
                </a:rPr>
                <a:t>Verification and Validation</a:t>
              </a: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53340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45720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4" name="Picture 3" descr="C:\Users\A J Maren\Pictures\AJM-website-textile-bckgrnds\Butterfly-red-orang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9931724">
            <a:off x="1083024" y="778224"/>
            <a:ext cx="2263378" cy="226337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4194866" y="5638800"/>
            <a:ext cx="1596334" cy="33855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January 24, 2018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21 0.19409 C 0.08901 0.09327 0.05697 -0.00734 0.03551 -0.03918 C 0.01404 -0.07101 -0.00205 -0.00326 -0.00789 0.00327 C -0.01373 0.0098 -0.00127 0.00082 -7.07071E-7 5.10204E-6 " pathEditMode="relative" ptsTypes="aa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690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5527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1381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17271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20726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24180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5872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10363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5181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4836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4490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4145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27635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31089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3799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3454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2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graphicFrame>
        <p:nvGraphicFramePr>
          <p:cNvPr id="450" name="Table 449"/>
          <p:cNvGraphicFramePr>
            <a:graphicFrameLocks noGrp="1"/>
          </p:cNvGraphicFramePr>
          <p:nvPr/>
        </p:nvGraphicFramePr>
        <p:xfrm>
          <a:off x="6705600" y="431800"/>
          <a:ext cx="3268980" cy="577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4+4=</a:t>
                      </a:r>
                      <a:r>
                        <a:rPr lang="en-US" sz="1600" b="1" dirty="0"/>
                        <a:t>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5+4=</a:t>
                      </a:r>
                      <a:r>
                        <a:rPr lang="en-US" sz="1600" b="1" dirty="0"/>
                        <a:t>9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1+2=</a:t>
                      </a:r>
                      <a:r>
                        <a:rPr lang="en-US" sz="1600" b="1" dirty="0"/>
                        <a:t>3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(3+0=</a:t>
                      </a:r>
                      <a:r>
                        <a:rPr lang="en-US" sz="12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4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</a:t>
                      </a:r>
                      <a:r>
                        <a:rPr lang="en-US" sz="1400" b="1" dirty="0"/>
                        <a:t>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51" name="TextBox 450"/>
          <p:cNvSpPr txBox="1"/>
          <p:nvPr/>
        </p:nvSpPr>
        <p:spPr>
          <a:xfrm>
            <a:off x="6873241" y="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645414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6" name="Group 494"/>
          <p:cNvGrpSpPr/>
          <p:nvPr/>
        </p:nvGrpSpPr>
        <p:grpSpPr>
          <a:xfrm>
            <a:off x="8046722" y="6390635"/>
            <a:ext cx="1740472" cy="669335"/>
            <a:chOff x="7162800" y="5715000"/>
            <a:chExt cx="1582247" cy="590590"/>
          </a:xfrm>
        </p:grpSpPr>
        <p:grpSp>
          <p:nvGrpSpPr>
            <p:cNvPr id="7" name="Group 472"/>
            <p:cNvGrpSpPr/>
            <p:nvPr/>
          </p:nvGrpSpPr>
          <p:grpSpPr>
            <a:xfrm>
              <a:off x="7162800" y="5715000"/>
              <a:ext cx="716887" cy="562789"/>
              <a:chOff x="7494760" y="6019800"/>
              <a:chExt cx="716887" cy="562789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4" name="TextBox 463"/>
              <p:cNvSpPr txBox="1"/>
              <p:nvPr/>
            </p:nvSpPr>
            <p:spPr>
              <a:xfrm>
                <a:off x="79519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5" name="TextBox 464"/>
              <p:cNvSpPr txBox="1"/>
              <p:nvPr/>
            </p:nvSpPr>
            <p:spPr>
              <a:xfrm>
                <a:off x="74947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67" name="Straight Connector 466"/>
              <p:cNvCxnSpPr/>
              <p:nvPr/>
            </p:nvCxnSpPr>
            <p:spPr>
              <a:xfrm flipH="1">
                <a:off x="7696200" y="62484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7924800" y="62484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73"/>
            <p:cNvGrpSpPr/>
            <p:nvPr/>
          </p:nvGrpSpPr>
          <p:grpSpPr>
            <a:xfrm>
              <a:off x="8000998" y="5742807"/>
              <a:ext cx="744049" cy="562783"/>
              <a:chOff x="7418558" y="5715006"/>
              <a:chExt cx="744049" cy="562783"/>
            </a:xfrm>
          </p:grpSpPr>
          <p:sp>
            <p:nvSpPr>
              <p:cNvPr id="475" name="TextBox 474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7902920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7" name="TextBox 476"/>
              <p:cNvSpPr txBox="1"/>
              <p:nvPr/>
            </p:nvSpPr>
            <p:spPr>
              <a:xfrm>
                <a:off x="7418558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 flipH="1">
                <a:off x="7875760" y="59436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7647160" y="59436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0" name="TextBox 479"/>
            <p:cNvSpPr txBox="1"/>
            <p:nvPr/>
          </p:nvSpPr>
          <p:spPr>
            <a:xfrm>
              <a:off x="7772398" y="5791205"/>
              <a:ext cx="28446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481" name="TextBox 480"/>
          <p:cNvSpPr txBox="1"/>
          <p:nvPr/>
        </p:nvSpPr>
        <p:spPr>
          <a:xfrm>
            <a:off x="653796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9" name="Group 481"/>
          <p:cNvGrpSpPr/>
          <p:nvPr/>
        </p:nvGrpSpPr>
        <p:grpSpPr>
          <a:xfrm>
            <a:off x="8046716" y="6995154"/>
            <a:ext cx="788582" cy="637827"/>
            <a:chOff x="7494754" y="6019800"/>
            <a:chExt cx="716893" cy="562789"/>
          </a:xfrm>
        </p:grpSpPr>
        <p:sp>
          <p:nvSpPr>
            <p:cNvPr id="483" name="TextBox 482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84" name="TextBox 48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86" name="Straight Connector 48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87"/>
          <p:cNvGrpSpPr/>
          <p:nvPr/>
        </p:nvGrpSpPr>
        <p:grpSpPr>
          <a:xfrm>
            <a:off x="8968736" y="7026676"/>
            <a:ext cx="818458" cy="637821"/>
            <a:chOff x="7418554" y="5715006"/>
            <a:chExt cx="744053" cy="562783"/>
          </a:xfrm>
        </p:grpSpPr>
        <p:sp>
          <p:nvSpPr>
            <p:cNvPr id="489" name="TextBox 488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90" name="TextBox 489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91" name="TextBox 490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92" name="Straight Connector 491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TextBox 493"/>
          <p:cNvSpPr txBox="1"/>
          <p:nvPr/>
        </p:nvSpPr>
        <p:spPr>
          <a:xfrm>
            <a:off x="871728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96" name="TextBox 495"/>
          <p:cNvSpPr txBox="1"/>
          <p:nvPr/>
        </p:nvSpPr>
        <p:spPr>
          <a:xfrm>
            <a:off x="83820" y="664972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83820" y="708152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24/(512) = 0.0469 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318516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1" name="Group 472"/>
          <p:cNvGrpSpPr/>
          <p:nvPr/>
        </p:nvGrpSpPr>
        <p:grpSpPr>
          <a:xfrm>
            <a:off x="5699756" y="6304274"/>
            <a:ext cx="788582" cy="637827"/>
            <a:chOff x="7494754" y="6019800"/>
            <a:chExt cx="716893" cy="562789"/>
          </a:xfrm>
        </p:grpSpPr>
        <p:sp>
          <p:nvSpPr>
            <p:cNvPr id="413" name="TextBox 412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6" name="Straight Connector 41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73"/>
          <p:cNvGrpSpPr/>
          <p:nvPr/>
        </p:nvGrpSpPr>
        <p:grpSpPr>
          <a:xfrm>
            <a:off x="4777736" y="6304288"/>
            <a:ext cx="818458" cy="637821"/>
            <a:chOff x="7418554" y="5715006"/>
            <a:chExt cx="744053" cy="562783"/>
          </a:xfrm>
        </p:grpSpPr>
        <p:sp>
          <p:nvSpPr>
            <p:cNvPr id="408" name="TextBox 407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1" name="Straight Connector 410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7" name="TextBox 406"/>
          <p:cNvSpPr txBox="1"/>
          <p:nvPr/>
        </p:nvSpPr>
        <p:spPr>
          <a:xfrm>
            <a:off x="5448300" y="647700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326898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3" name="Group 418"/>
          <p:cNvGrpSpPr/>
          <p:nvPr/>
        </p:nvGrpSpPr>
        <p:grpSpPr>
          <a:xfrm>
            <a:off x="5699756" y="6995154"/>
            <a:ext cx="788582" cy="637827"/>
            <a:chOff x="7494754" y="6019800"/>
            <a:chExt cx="716893" cy="562789"/>
          </a:xfrm>
        </p:grpSpPr>
        <p:sp>
          <p:nvSpPr>
            <p:cNvPr id="420" name="TextBox 419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3" name="Straight Connector 422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24"/>
          <p:cNvGrpSpPr/>
          <p:nvPr/>
        </p:nvGrpSpPr>
        <p:grpSpPr>
          <a:xfrm>
            <a:off x="4861556" y="6995168"/>
            <a:ext cx="818458" cy="637821"/>
            <a:chOff x="7418554" y="5715006"/>
            <a:chExt cx="744053" cy="562783"/>
          </a:xfrm>
        </p:grpSpPr>
        <p:sp>
          <p:nvSpPr>
            <p:cNvPr id="426" name="TextBox 425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9" name="Straight Connector 428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8" name="TextBox 447"/>
          <p:cNvSpPr txBox="1"/>
          <p:nvPr/>
        </p:nvSpPr>
        <p:spPr>
          <a:xfrm>
            <a:off x="544830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3306273" y="6304281"/>
            <a:ext cx="1440298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0 .. 7</a:t>
            </a:r>
            <a:endParaRPr lang="en-US" sz="1600" b="1" dirty="0"/>
          </a:p>
        </p:txBody>
      </p:sp>
      <p:sp>
        <p:nvSpPr>
          <p:cNvPr id="466" name="TextBox 465"/>
          <p:cNvSpPr txBox="1"/>
          <p:nvPr/>
        </p:nvSpPr>
        <p:spPr>
          <a:xfrm>
            <a:off x="6454140" y="6304281"/>
            <a:ext cx="1990129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14 .. 8 &amp; 15</a:t>
            </a:r>
            <a:endParaRPr lang="en-US" sz="1600" b="1" dirty="0"/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518160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30500" t="64197" r="45500" b="14000"/>
          <a:stretch>
            <a:fillRect/>
          </a:stretch>
        </p:blipFill>
        <p:spPr bwMode="auto">
          <a:xfrm>
            <a:off x="670560" y="2331720"/>
            <a:ext cx="7627620" cy="535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777168" y="0"/>
            <a:ext cx="6540886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Configuration Variables and Analytic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9500" t="29333" r="18000" b="58667"/>
          <a:stretch>
            <a:fillRect/>
          </a:stretch>
        </p:blipFill>
        <p:spPr bwMode="auto">
          <a:xfrm>
            <a:off x="419100" y="777240"/>
            <a:ext cx="8801100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7168" y="0"/>
            <a:ext cx="6540886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Configuration Variables and Analytic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30500" t="27333" r="18000" b="40000"/>
          <a:stretch>
            <a:fillRect/>
          </a:stretch>
        </p:blipFill>
        <p:spPr bwMode="auto">
          <a:xfrm>
            <a:off x="167641" y="863600"/>
            <a:ext cx="9690618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598420" y="2936240"/>
            <a:ext cx="2766060" cy="26771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06AE95F-35A6-4C62-8D34-92000DC7B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9500" t="29333" r="18000" b="58667"/>
          <a:stretch>
            <a:fillRect/>
          </a:stretch>
        </p:blipFill>
        <p:spPr bwMode="auto">
          <a:xfrm>
            <a:off x="304800" y="5867400"/>
            <a:ext cx="8801100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DA59B3-7F2A-43B2-BEE4-F395C3D3A416}"/>
              </a:ext>
            </a:extLst>
          </p:cNvPr>
          <p:cNvSpPr/>
          <p:nvPr/>
        </p:nvSpPr>
        <p:spPr>
          <a:xfrm>
            <a:off x="562858" y="6670564"/>
            <a:ext cx="8543041" cy="685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5230" y="172720"/>
            <a:ext cx="4824750" cy="837153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Experimental Results</a:t>
            </a:r>
          </a:p>
          <a:p>
            <a:pPr algn="ctr"/>
            <a:r>
              <a:rPr lang="en-US" i="1" dirty="0"/>
              <a:t>x= 0.50</a:t>
            </a:r>
            <a:r>
              <a:rPr lang="en-US" dirty="0"/>
              <a:t>, </a:t>
            </a:r>
            <a:r>
              <a:rPr lang="en-US" i="1" dirty="0"/>
              <a:t>h = 0.8 – 1.8</a:t>
            </a:r>
            <a:r>
              <a:rPr lang="en-US" dirty="0"/>
              <a:t>, and </a:t>
            </a:r>
            <a:r>
              <a:rPr lang="en-US" i="1" dirty="0"/>
              <a:t>perturbation = 0.1 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30000" t="43333" r="27500" b="24667"/>
          <a:stretch>
            <a:fillRect/>
          </a:stretch>
        </p:blipFill>
        <p:spPr bwMode="auto">
          <a:xfrm>
            <a:off x="94298" y="1036320"/>
            <a:ext cx="9796463" cy="5699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0000" t="46667" r="31000" b="11333"/>
          <a:stretch>
            <a:fillRect/>
          </a:stretch>
        </p:blipFill>
        <p:spPr bwMode="auto">
          <a:xfrm>
            <a:off x="754381" y="1222327"/>
            <a:ext cx="7871097" cy="655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434924" y="172720"/>
            <a:ext cx="3225363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Experimental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9698" y="172720"/>
            <a:ext cx="7715823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Configuration Variables and Thermodynamic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  <p:grpSp>
        <p:nvGrpSpPr>
          <p:cNvPr id="2" name="Group 18"/>
          <p:cNvGrpSpPr/>
          <p:nvPr/>
        </p:nvGrpSpPr>
        <p:grpSpPr>
          <a:xfrm>
            <a:off x="6957060" y="1122680"/>
            <a:ext cx="3017520" cy="3281680"/>
            <a:chOff x="6324600" y="1905000"/>
            <a:chExt cx="2743200" cy="28956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477000" y="2286000"/>
              <a:ext cx="533400" cy="0"/>
            </a:xfrm>
            <a:prstGeom prst="line">
              <a:avLst/>
            </a:prstGeom>
            <a:ln w="38100">
              <a:solidFill>
                <a:srgbClr val="33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6324600" y="1905000"/>
              <a:ext cx="2667000" cy="2895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39000" y="2743200"/>
              <a:ext cx="86737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y</a:t>
              </a:r>
              <a:r>
                <a:rPr lang="en-US" i="1" baseline="-25000" dirty="0"/>
                <a:t>2</a:t>
              </a:r>
              <a:r>
                <a:rPr lang="en-US" i="1" dirty="0"/>
                <a:t> – 0.8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477000" y="2895600"/>
              <a:ext cx="533400" cy="0"/>
            </a:xfrm>
            <a:prstGeom prst="line">
              <a:avLst/>
            </a:prstGeom>
            <a:ln w="38100">
              <a:solidFill>
                <a:srgbClr val="33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171127" y="2048470"/>
              <a:ext cx="18966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delta =</a:t>
              </a:r>
            </a:p>
            <a:p>
              <a:r>
                <a:rPr lang="en-US" i="1" dirty="0"/>
                <a:t>2y</a:t>
              </a:r>
              <a:r>
                <a:rPr lang="en-US" i="1" baseline="-25000" dirty="0"/>
                <a:t>2</a:t>
              </a:r>
              <a:r>
                <a:rPr lang="en-US" i="1" dirty="0"/>
                <a:t> – y</a:t>
              </a:r>
              <a:r>
                <a:rPr lang="en-US" i="1" baseline="-25000" dirty="0"/>
                <a:t>1</a:t>
              </a:r>
              <a:r>
                <a:rPr lang="en-US" i="1" dirty="0"/>
                <a:t> – y</a:t>
              </a:r>
              <a:r>
                <a:rPr lang="en-US" i="1" baseline="-25000" dirty="0"/>
                <a:t>3</a:t>
              </a:r>
              <a:r>
                <a:rPr lang="en-US" i="1" dirty="0"/>
                <a:t> – 0.5 </a:t>
              </a:r>
            </a:p>
            <a:p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6477000" y="3962400"/>
              <a:ext cx="5334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239000" y="3745468"/>
              <a:ext cx="1318602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neg</a:t>
              </a:r>
              <a:r>
                <a:rPr lang="en-US" i="1" dirty="0"/>
                <a:t>-entropy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6477000" y="3429000"/>
              <a:ext cx="533400" cy="0"/>
            </a:xfrm>
            <a:prstGeom prst="line">
              <a:avLst/>
            </a:prstGeom>
            <a:ln w="3810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239000" y="3200400"/>
              <a:ext cx="150659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enthalpy – 0.5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6477000" y="4495800"/>
              <a:ext cx="5334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239000" y="4278868"/>
              <a:ext cx="1238976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free energy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957060" y="4404360"/>
            <a:ext cx="2933700" cy="1674305"/>
          </a:xfrm>
          <a:prstGeom prst="rect">
            <a:avLst/>
          </a:prstGeom>
          <a:noFill/>
        </p:spPr>
        <p:txBody>
          <a:bodyPr wrap="square" lIns="101882" tIns="50941" rIns="101882" bIns="50941" rtlCol="0">
            <a:spAutoFit/>
          </a:bodyPr>
          <a:lstStyle/>
          <a:p>
            <a:r>
              <a:rPr lang="en-US" i="1" dirty="0"/>
              <a:t>y</a:t>
            </a:r>
            <a:r>
              <a:rPr lang="en-US" i="1" baseline="-25000" dirty="0"/>
              <a:t>2</a:t>
            </a:r>
            <a:r>
              <a:rPr lang="en-US" dirty="0"/>
              <a:t>, </a:t>
            </a:r>
            <a:r>
              <a:rPr lang="en-US" i="1" dirty="0"/>
              <a:t>delta</a:t>
            </a:r>
            <a:r>
              <a:rPr lang="en-US" dirty="0"/>
              <a:t>, and </a:t>
            </a:r>
            <a:r>
              <a:rPr lang="en-US" i="1" dirty="0"/>
              <a:t>enthalpy</a:t>
            </a:r>
            <a:r>
              <a:rPr lang="en-US" dirty="0"/>
              <a:t> all have scalars subtracted to bring them into the same visual field as </a:t>
            </a:r>
            <a:r>
              <a:rPr lang="en-US" i="1" dirty="0"/>
              <a:t>entropy</a:t>
            </a:r>
            <a:r>
              <a:rPr lang="en-US" dirty="0"/>
              <a:t> and </a:t>
            </a:r>
            <a:r>
              <a:rPr lang="en-US" i="1" dirty="0"/>
              <a:t>free energy</a:t>
            </a:r>
            <a:r>
              <a:rPr lang="en-US" dirty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68980" y="5712984"/>
            <a:ext cx="991118" cy="418576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i="1" dirty="0"/>
              <a:t>h-value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 l="30558" t="67080" r="45993" b="11333"/>
          <a:stretch>
            <a:fillRect/>
          </a:stretch>
        </p:blipFill>
        <p:spPr bwMode="auto">
          <a:xfrm>
            <a:off x="167640" y="1122681"/>
            <a:ext cx="6555303" cy="466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9500" t="48000" r="27000" b="21333"/>
          <a:stretch>
            <a:fillRect/>
          </a:stretch>
        </p:blipFill>
        <p:spPr bwMode="auto">
          <a:xfrm>
            <a:off x="83820" y="1381760"/>
            <a:ext cx="9828807" cy="535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635230" y="172720"/>
            <a:ext cx="4824750" cy="837153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Experimental Results</a:t>
            </a:r>
          </a:p>
          <a:p>
            <a:pPr algn="ctr"/>
            <a:r>
              <a:rPr lang="en-US" i="1" dirty="0"/>
              <a:t>x= 0.35</a:t>
            </a:r>
            <a:r>
              <a:rPr lang="en-US" dirty="0"/>
              <a:t>, </a:t>
            </a:r>
            <a:r>
              <a:rPr lang="en-US" i="1" dirty="0"/>
              <a:t>h = 0.8 – 1.8</a:t>
            </a:r>
            <a:r>
              <a:rPr lang="en-US" dirty="0"/>
              <a:t>, and </a:t>
            </a:r>
            <a:r>
              <a:rPr lang="en-US" i="1" dirty="0"/>
              <a:t>perturbation = 0.1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0000" t="56000" r="31500" b="12000"/>
          <a:stretch>
            <a:fillRect/>
          </a:stretch>
        </p:blipFill>
        <p:spPr bwMode="auto">
          <a:xfrm>
            <a:off x="382428" y="1295400"/>
            <a:ext cx="9412289" cy="604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434924" y="172720"/>
            <a:ext cx="3225363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Experimental Results</a:t>
            </a:r>
          </a:p>
          <a:p>
            <a:pPr algn="ctr"/>
            <a:r>
              <a:rPr lang="en-US" i="1" dirty="0"/>
              <a:t>x1= 0.35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9698" y="172720"/>
            <a:ext cx="7715823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Configuration Variables and Thermodynamic Results</a:t>
            </a:r>
          </a:p>
          <a:p>
            <a:pPr algn="ctr"/>
            <a:r>
              <a:rPr lang="en-US" i="1" dirty="0"/>
              <a:t>x1= 0.35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  <p:pic>
        <p:nvPicPr>
          <p:cNvPr id="4" name="Picture 3" descr="Perturbation-Results_x=0pt35_crppd_2018-01-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" y="1122680"/>
            <a:ext cx="6896787" cy="4771390"/>
          </a:xfrm>
          <a:prstGeom prst="rect">
            <a:avLst/>
          </a:prstGeom>
        </p:spPr>
      </p:pic>
      <p:grpSp>
        <p:nvGrpSpPr>
          <p:cNvPr id="2" name="Group 18"/>
          <p:cNvGrpSpPr/>
          <p:nvPr/>
        </p:nvGrpSpPr>
        <p:grpSpPr>
          <a:xfrm>
            <a:off x="6957060" y="1381760"/>
            <a:ext cx="3017520" cy="3281680"/>
            <a:chOff x="6324600" y="1905000"/>
            <a:chExt cx="2743200" cy="28956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477000" y="2286000"/>
              <a:ext cx="533400" cy="0"/>
            </a:xfrm>
            <a:prstGeom prst="line">
              <a:avLst/>
            </a:prstGeom>
            <a:ln w="38100">
              <a:solidFill>
                <a:srgbClr val="33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6324600" y="1905000"/>
              <a:ext cx="2667000" cy="2895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39000" y="2743200"/>
              <a:ext cx="86737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y</a:t>
              </a:r>
              <a:r>
                <a:rPr lang="en-US" i="1" baseline="-25000" dirty="0"/>
                <a:t>2</a:t>
              </a:r>
              <a:r>
                <a:rPr lang="en-US" i="1" dirty="0"/>
                <a:t> – 0.8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477000" y="2895600"/>
              <a:ext cx="533400" cy="0"/>
            </a:xfrm>
            <a:prstGeom prst="line">
              <a:avLst/>
            </a:prstGeom>
            <a:ln w="38100">
              <a:solidFill>
                <a:srgbClr val="33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171127" y="2048470"/>
              <a:ext cx="18966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delta =</a:t>
              </a:r>
            </a:p>
            <a:p>
              <a:r>
                <a:rPr lang="en-US" i="1" dirty="0"/>
                <a:t>2y</a:t>
              </a:r>
              <a:r>
                <a:rPr lang="en-US" i="1" baseline="-25000" dirty="0"/>
                <a:t>2</a:t>
              </a:r>
              <a:r>
                <a:rPr lang="en-US" i="1" dirty="0"/>
                <a:t> – y</a:t>
              </a:r>
              <a:r>
                <a:rPr lang="en-US" i="1" baseline="-25000" dirty="0"/>
                <a:t>1</a:t>
              </a:r>
              <a:r>
                <a:rPr lang="en-US" i="1" dirty="0"/>
                <a:t> – y</a:t>
              </a:r>
              <a:r>
                <a:rPr lang="en-US" i="1" baseline="-25000" dirty="0"/>
                <a:t>3</a:t>
              </a:r>
              <a:r>
                <a:rPr lang="en-US" i="1" dirty="0"/>
                <a:t> – 0.5 </a:t>
              </a:r>
            </a:p>
            <a:p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6477000" y="3962400"/>
              <a:ext cx="5334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239000" y="3745468"/>
              <a:ext cx="1318602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neg</a:t>
              </a:r>
              <a:r>
                <a:rPr lang="en-US" i="1" dirty="0"/>
                <a:t>-entropy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6477000" y="3429000"/>
              <a:ext cx="533400" cy="0"/>
            </a:xfrm>
            <a:prstGeom prst="line">
              <a:avLst/>
            </a:prstGeom>
            <a:ln w="3810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239000" y="3200400"/>
              <a:ext cx="150659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enthalpy – 0.5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6477000" y="4495800"/>
              <a:ext cx="5334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239000" y="4278868"/>
              <a:ext cx="1238976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free energy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957060" y="4663440"/>
            <a:ext cx="2933700" cy="1674305"/>
          </a:xfrm>
          <a:prstGeom prst="rect">
            <a:avLst/>
          </a:prstGeom>
          <a:noFill/>
        </p:spPr>
        <p:txBody>
          <a:bodyPr wrap="square" lIns="101882" tIns="50941" rIns="101882" bIns="50941" rtlCol="0">
            <a:spAutoFit/>
          </a:bodyPr>
          <a:lstStyle/>
          <a:p>
            <a:r>
              <a:rPr lang="en-US" i="1" dirty="0"/>
              <a:t>y</a:t>
            </a:r>
            <a:r>
              <a:rPr lang="en-US" i="1" baseline="-25000" dirty="0"/>
              <a:t>2</a:t>
            </a:r>
            <a:r>
              <a:rPr lang="en-US" dirty="0"/>
              <a:t>, </a:t>
            </a:r>
            <a:r>
              <a:rPr lang="en-US" i="1" dirty="0"/>
              <a:t>delta</a:t>
            </a:r>
            <a:r>
              <a:rPr lang="en-US" dirty="0"/>
              <a:t>, and </a:t>
            </a:r>
            <a:r>
              <a:rPr lang="en-US" i="1" dirty="0"/>
              <a:t>enthalpy</a:t>
            </a:r>
            <a:r>
              <a:rPr lang="en-US" dirty="0"/>
              <a:t> all have scalars subtracted to bring them into the same visual field as </a:t>
            </a:r>
            <a:r>
              <a:rPr lang="en-US" i="1" dirty="0"/>
              <a:t>entropy</a:t>
            </a:r>
            <a:r>
              <a:rPr lang="en-US" dirty="0"/>
              <a:t> and </a:t>
            </a:r>
            <a:r>
              <a:rPr lang="en-US" i="1" dirty="0"/>
              <a:t>free energy</a:t>
            </a:r>
            <a:r>
              <a:rPr lang="en-US" dirty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68980" y="5786120"/>
            <a:ext cx="991118" cy="418576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i="1" dirty="0"/>
              <a:t>h-value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34929" y="172720"/>
            <a:ext cx="3225363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Experimental Results</a:t>
            </a:r>
          </a:p>
          <a:p>
            <a:pPr algn="ctr"/>
            <a:r>
              <a:rPr lang="en-US" i="1" dirty="0"/>
              <a:t>x1= 0.45</a:t>
            </a:r>
            <a:r>
              <a:rPr lang="en-US" dirty="0"/>
              <a:t>, </a:t>
            </a:r>
            <a:r>
              <a:rPr lang="en-US" i="1" dirty="0"/>
              <a:t>h = 1.0 .. 1.9</a:t>
            </a:r>
          </a:p>
        </p:txBody>
      </p:sp>
      <p:grpSp>
        <p:nvGrpSpPr>
          <p:cNvPr id="2" name="Group 18"/>
          <p:cNvGrpSpPr/>
          <p:nvPr/>
        </p:nvGrpSpPr>
        <p:grpSpPr>
          <a:xfrm>
            <a:off x="6957064" y="1381760"/>
            <a:ext cx="2933702" cy="2733040"/>
            <a:chOff x="6324600" y="1905000"/>
            <a:chExt cx="2667000" cy="2895600"/>
          </a:xfrm>
        </p:grpSpPr>
        <p:sp>
          <p:nvSpPr>
            <p:cNvPr id="7" name="Rounded Rectangle 6"/>
            <p:cNvSpPr/>
            <p:nvPr/>
          </p:nvSpPr>
          <p:spPr>
            <a:xfrm>
              <a:off x="6324600" y="1905000"/>
              <a:ext cx="2667000" cy="2895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477000" y="2635624"/>
              <a:ext cx="533400" cy="0"/>
            </a:xfrm>
            <a:prstGeom prst="line">
              <a:avLst/>
            </a:prstGeom>
            <a:ln w="38100">
              <a:solidFill>
                <a:srgbClr val="33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137190" y="2242496"/>
              <a:ext cx="1660441" cy="1167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totalChanges</a:t>
              </a:r>
              <a:r>
                <a:rPr lang="en-US" i="1" dirty="0"/>
                <a:t>-Equilibrium-Array</a:t>
              </a:r>
            </a:p>
            <a:p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6477000" y="3912544"/>
              <a:ext cx="5334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162799" y="3448955"/>
              <a:ext cx="1506590" cy="896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totalChanges</a:t>
              </a:r>
              <a:r>
                <a:rPr lang="en-US" i="1" dirty="0"/>
                <a:t>-Perturbation-Array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788570" y="4413296"/>
            <a:ext cx="2933700" cy="1641760"/>
          </a:xfrm>
          <a:prstGeom prst="rect">
            <a:avLst/>
          </a:prstGeom>
          <a:noFill/>
        </p:spPr>
        <p:txBody>
          <a:bodyPr wrap="square" lIns="101882" tIns="50941" rIns="101882" bIns="50941" rtlCol="0">
            <a:spAutoFit/>
          </a:bodyPr>
          <a:lstStyle/>
          <a:p>
            <a:r>
              <a:rPr lang="en-US" b="1" i="1" dirty="0"/>
              <a:t>Data from:</a:t>
            </a:r>
          </a:p>
          <a:p>
            <a:r>
              <a:rPr lang="en-US" i="1" dirty="0"/>
              <a:t>2D-CVM-pertub-expt-1-2-2018-01-07_ rcvr_2018-07-27.py</a:t>
            </a:r>
          </a:p>
          <a:p>
            <a:r>
              <a:rPr lang="en-US" b="1" i="1" dirty="0"/>
              <a:t>Program run: </a:t>
            </a:r>
            <a:r>
              <a:rPr lang="en-US" i="1" dirty="0"/>
              <a:t>2018-09-23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4C9443F-4C20-40AF-8A98-33F0E8B2CB9A}"/>
              </a:ext>
            </a:extLst>
          </p:cNvPr>
          <p:cNvGrpSpPr/>
          <p:nvPr/>
        </p:nvGrpSpPr>
        <p:grpSpPr>
          <a:xfrm>
            <a:off x="810387" y="1143000"/>
            <a:ext cx="5517173" cy="4485054"/>
            <a:chOff x="781506" y="1042041"/>
            <a:chExt cx="5517173" cy="4485054"/>
          </a:xfrm>
        </p:grpSpPr>
        <p:sp>
          <p:nvSpPr>
            <p:cNvPr id="20" name="TextBox 19"/>
            <p:cNvSpPr txBox="1"/>
            <p:nvPr/>
          </p:nvSpPr>
          <p:spPr>
            <a:xfrm>
              <a:off x="2743200" y="5108519"/>
              <a:ext cx="991118" cy="418576"/>
            </a:xfrm>
            <a:prstGeom prst="rect">
              <a:avLst/>
            </a:prstGeom>
            <a:noFill/>
          </p:spPr>
          <p:txBody>
            <a:bodyPr wrap="none" lIns="101882" tIns="50941" rIns="101882" bIns="50941" rtlCol="0">
              <a:spAutoFit/>
            </a:bodyPr>
            <a:lstStyle/>
            <a:p>
              <a:r>
                <a:rPr lang="en-US" i="1" dirty="0"/>
                <a:t>h-value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1DA93D-D9AF-488B-9E8F-D27A95AE3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778" t="66667" r="9091" b="10101"/>
            <a:stretch/>
          </p:blipFill>
          <p:spPr>
            <a:xfrm>
              <a:off x="781506" y="1432560"/>
              <a:ext cx="5517173" cy="382524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13C6A8-64F4-45BF-BE0D-31F94CFAB5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827" t="62039" r="12202" b="33743"/>
            <a:stretch/>
          </p:blipFill>
          <p:spPr>
            <a:xfrm>
              <a:off x="971966" y="1042041"/>
              <a:ext cx="4925926" cy="67943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1FDA871-6694-4C88-A5B0-EA4DD679436E}"/>
              </a:ext>
            </a:extLst>
          </p:cNvPr>
          <p:cNvSpPr txBox="1"/>
          <p:nvPr/>
        </p:nvSpPr>
        <p:spPr>
          <a:xfrm>
            <a:off x="659199" y="5650300"/>
            <a:ext cx="2933700" cy="1333983"/>
          </a:xfrm>
          <a:prstGeom prst="rect">
            <a:avLst/>
          </a:prstGeom>
          <a:noFill/>
        </p:spPr>
        <p:txBody>
          <a:bodyPr wrap="square" lIns="101882" tIns="50941" rIns="101882" bIns="50941" rtlCol="0">
            <a:spAutoFit/>
          </a:bodyPr>
          <a:lstStyle/>
          <a:p>
            <a:r>
              <a:rPr lang="en-US" b="1" i="1" dirty="0"/>
              <a:t>Key parameter values: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x1 = 0.45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h = 1.0 .. 1.8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err="1"/>
              <a:t>numTrials</a:t>
            </a:r>
            <a:r>
              <a:rPr lang="en-US" i="1" dirty="0"/>
              <a:t> = 100</a:t>
            </a:r>
          </a:p>
        </p:txBody>
      </p:sp>
    </p:spTree>
    <p:extLst>
      <p:ext uri="{BB962C8B-B14F-4D97-AF65-F5344CB8AC3E}">
        <p14:creationId xmlns:p14="http://schemas.microsoft.com/office/powerpoint/2010/main" val="3133898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05401" y="990600"/>
            <a:ext cx="3401490" cy="1200329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pPr algn="ctr"/>
            <a:r>
              <a:rPr lang="en-US" sz="3600" b="1" dirty="0">
                <a:latin typeface="Monotype Corsiva" pitchFamily="66" charset="0"/>
              </a:rPr>
              <a:t>Alianna J. Maren, Ph.D.</a:t>
            </a:r>
          </a:p>
        </p:txBody>
      </p:sp>
      <p:grpSp>
        <p:nvGrpSpPr>
          <p:cNvPr id="2" name="Group 11"/>
          <p:cNvGrpSpPr/>
          <p:nvPr/>
        </p:nvGrpSpPr>
        <p:grpSpPr>
          <a:xfrm>
            <a:off x="1524000" y="5716993"/>
            <a:ext cx="6858001" cy="988607"/>
            <a:chOff x="1600200" y="4572000"/>
            <a:chExt cx="6858001" cy="988607"/>
          </a:xfrm>
        </p:grpSpPr>
        <p:sp>
          <p:nvSpPr>
            <p:cNvPr id="9" name="TextBox 8"/>
            <p:cNvSpPr txBox="1"/>
            <p:nvPr/>
          </p:nvSpPr>
          <p:spPr>
            <a:xfrm>
              <a:off x="1600200" y="4702314"/>
              <a:ext cx="6858000" cy="732509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ritannic Bold" pitchFamily="34" charset="0"/>
                </a:rPr>
                <a:t>Links to all at: </a:t>
              </a:r>
            </a:p>
            <a:p>
              <a:pPr algn="ctr"/>
              <a:r>
                <a:rPr lang="en-US" dirty="0">
                  <a:latin typeface="Britannic Bold" pitchFamily="34" charset="0"/>
                  <a:hlinkClick r:id="rId3"/>
                </a:rPr>
                <a:t>www.aliannajmaren.com</a:t>
              </a:r>
              <a:r>
                <a:rPr lang="en-US" dirty="0">
                  <a:latin typeface="Britannic Bold" pitchFamily="34" charset="0"/>
                </a:rPr>
                <a:t> </a:t>
              </a: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54102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45720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1143000" y="1066800"/>
            <a:ext cx="3505200" cy="4343400"/>
            <a:chOff x="1143000" y="1066800"/>
            <a:chExt cx="3505200" cy="4343400"/>
          </a:xfrm>
        </p:grpSpPr>
        <p:sp>
          <p:nvSpPr>
            <p:cNvPr id="14" name="Rectangle 13"/>
            <p:cNvSpPr/>
            <p:nvPr/>
          </p:nvSpPr>
          <p:spPr>
            <a:xfrm>
              <a:off x="1143000" y="1066800"/>
              <a:ext cx="3505200" cy="43434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95400" y="1219200"/>
              <a:ext cx="3200400" cy="4038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JM-01_2016-04-05_crop1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5700" y="1371600"/>
              <a:ext cx="2877700" cy="3690743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953000" y="2133601"/>
            <a:ext cx="4191000" cy="3547160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Previous work in:  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/>
              <a:t> Neural networks</a:t>
            </a:r>
            <a:r>
              <a:rPr lang="en-US" dirty="0"/>
              <a:t>, 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/>
              <a:t> Sensor fusion</a:t>
            </a:r>
            <a:r>
              <a:rPr lang="en-US" dirty="0"/>
              <a:t>, and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Text analytics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Four patents: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Biologically-based sensor fusion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Knowledge discovery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Predictive analytics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Evidence-based reasoning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Recent publications in </a:t>
            </a:r>
            <a:r>
              <a:rPr lang="en-US" b="1" dirty="0"/>
              <a:t>Brain-Computer Information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34929" y="172720"/>
            <a:ext cx="3225363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Experimental Results</a:t>
            </a:r>
          </a:p>
          <a:p>
            <a:pPr algn="ctr"/>
            <a:r>
              <a:rPr lang="en-US" i="1" dirty="0"/>
              <a:t>x1= 0.45</a:t>
            </a:r>
            <a:r>
              <a:rPr lang="en-US" dirty="0"/>
              <a:t>, </a:t>
            </a:r>
            <a:r>
              <a:rPr lang="en-US" i="1" dirty="0"/>
              <a:t>h = 1.0 .. 1.x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97879-5D74-49E9-912D-3D7648FFC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51" t="30686" r="1667" b="36625"/>
          <a:stretch/>
        </p:blipFill>
        <p:spPr>
          <a:xfrm>
            <a:off x="914400" y="1371600"/>
            <a:ext cx="8077200" cy="571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90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34929" y="172720"/>
            <a:ext cx="3225363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Experimental Results</a:t>
            </a:r>
          </a:p>
          <a:p>
            <a:pPr algn="ctr"/>
            <a:r>
              <a:rPr lang="en-US" i="1" dirty="0"/>
              <a:t>x1= 0.45</a:t>
            </a:r>
            <a:r>
              <a:rPr lang="en-US" dirty="0"/>
              <a:t>, </a:t>
            </a:r>
            <a:r>
              <a:rPr lang="en-US" i="1" dirty="0"/>
              <a:t>h = 1.0 .. 1.x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1E1037-E0BA-4A96-87F1-08FD114B62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94" t="33839" b="22727"/>
          <a:stretch/>
        </p:blipFill>
        <p:spPr>
          <a:xfrm>
            <a:off x="533400" y="1066800"/>
            <a:ext cx="6623471" cy="6059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9EBEAF-0630-4234-B342-E3EEF53646EB}"/>
              </a:ext>
            </a:extLst>
          </p:cNvPr>
          <p:cNvSpPr txBox="1"/>
          <p:nvPr/>
        </p:nvSpPr>
        <p:spPr>
          <a:xfrm>
            <a:off x="7156871" y="2895600"/>
            <a:ext cx="2933700" cy="3180643"/>
          </a:xfrm>
          <a:prstGeom prst="rect">
            <a:avLst/>
          </a:prstGeom>
          <a:noFill/>
        </p:spPr>
        <p:txBody>
          <a:bodyPr wrap="square" lIns="101882" tIns="50941" rIns="101882" bIns="50941" rtlCol="0">
            <a:spAutoFit/>
          </a:bodyPr>
          <a:lstStyle/>
          <a:p>
            <a:r>
              <a:rPr lang="en-US" b="1" i="1" dirty="0"/>
              <a:t>Data from:</a:t>
            </a:r>
          </a:p>
          <a:p>
            <a:r>
              <a:rPr lang="en-US" i="1" dirty="0"/>
              <a:t>2D-CVM-pertub-expt-1-2-2018-01-07_ rcvr_2018-07-27.py</a:t>
            </a:r>
          </a:p>
          <a:p>
            <a:r>
              <a:rPr lang="en-US" b="1" i="1" dirty="0"/>
              <a:t>Program run: </a:t>
            </a:r>
            <a:r>
              <a:rPr lang="en-US" i="1" dirty="0"/>
              <a:t>2018-09-23</a:t>
            </a:r>
          </a:p>
          <a:p>
            <a:r>
              <a:rPr lang="en-US" i="1" dirty="0"/>
              <a:t>Example of data output for h=1.90.(Data shown up through Trial 30, starting at Trial 0; total of 100 trials. </a:t>
            </a:r>
            <a:r>
              <a:rPr lang="en-US" i="1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772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5208" y="152402"/>
            <a:ext cx="3234133" cy="47704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For More Information: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2" y="685803"/>
            <a:ext cx="6970076" cy="1631129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b="1" dirty="0" err="1"/>
              <a:t>GitHub</a:t>
            </a:r>
            <a:r>
              <a:rPr lang="en-US" b="1" dirty="0"/>
              <a:t> Public Repository: </a:t>
            </a:r>
          </a:p>
          <a:p>
            <a:pPr lvl="1">
              <a:buFont typeface="Arial" pitchFamily="34" charset="0"/>
              <a:buChar char="•"/>
            </a:pPr>
            <a:r>
              <a:rPr lang="en-US" dirty="0">
                <a:hlinkClick r:id="rId2"/>
              </a:rPr>
              <a:t> https://github.com/ajmaren/2D-Cluster-Variation-Method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/>
              <a:t>Website: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3"/>
              </a:rPr>
              <a:t>www.aliannajmaren.com</a:t>
            </a:r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81407" y="5862940"/>
            <a:ext cx="3028757" cy="47704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Contact Information: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133" y="6375740"/>
            <a:ext cx="4516264" cy="1015576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b="1" dirty="0"/>
              <a:t>Alianna J. Maren, Ph.D.: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4"/>
              </a:rPr>
              <a:t>alianna@aliannajmaren.com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5"/>
              </a:rPr>
              <a:t>alianna.maren@northwestern.edu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72213" y="2738740"/>
            <a:ext cx="2571836" cy="47704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Code Availability: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3276601"/>
            <a:ext cx="8534400" cy="1977500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r>
              <a:rPr lang="en-US" dirty="0"/>
              <a:t>Code will be made available on the public </a:t>
            </a:r>
            <a:r>
              <a:rPr lang="en-US" dirty="0" err="1"/>
              <a:t>GitHub</a:t>
            </a:r>
            <a:r>
              <a:rPr lang="en-US" dirty="0"/>
              <a:t> repository after initial development, </a:t>
            </a:r>
            <a:r>
              <a:rPr lang="en-US" b="1" dirty="0"/>
              <a:t> </a:t>
            </a:r>
            <a:r>
              <a:rPr lang="en-US" dirty="0"/>
              <a:t>documentation, V&amp;V, and experiments are completed. </a:t>
            </a:r>
          </a:p>
          <a:p>
            <a:endParaRPr lang="en-US" dirty="0"/>
          </a:p>
          <a:p>
            <a:r>
              <a:rPr lang="en-US" dirty="0"/>
              <a:t>Look on </a:t>
            </a:r>
            <a:r>
              <a:rPr lang="en-US" dirty="0" err="1"/>
              <a:t>arXiv</a:t>
            </a:r>
            <a:r>
              <a:rPr lang="en-US" dirty="0"/>
              <a:t> for various papers documenting theoretical and experimental results. See the “Patents and Publications” page on </a:t>
            </a:r>
            <a:r>
              <a:rPr lang="en-US" dirty="0">
                <a:hlinkClick r:id="rId3"/>
              </a:rPr>
              <a:t>www.aliannajmaren.com</a:t>
            </a:r>
            <a:r>
              <a:rPr lang="en-US" dirty="0"/>
              <a:t> for full access to the latest papers.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685800" y="1143001"/>
          <a:ext cx="8610600" cy="645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Acrobat Document" r:id="rId3" imgW="6858000" imgH="5143500" progId="Acrobat.Document.11">
                  <p:embed/>
                </p:oleObj>
              </mc:Choice>
              <mc:Fallback>
                <p:oleObj name="Acrobat Document" r:id="rId3" imgW="6858000" imgH="5143500" progId="Acrobat.Document.11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143001"/>
                        <a:ext cx="8610600" cy="645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657600" y="228605"/>
            <a:ext cx="2958608" cy="47704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A Single Zigzag Chain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76404" y="762009"/>
            <a:ext cx="6934682" cy="4769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dirty="0"/>
              <a:t>Showing the Configuration Variables </a:t>
            </a:r>
            <a:r>
              <a:rPr lang="en-US" sz="2500" i="1" dirty="0"/>
              <a:t>x</a:t>
            </a:r>
            <a:r>
              <a:rPr lang="en-US" sz="2500" i="1" baseline="-25000" dirty="0"/>
              <a:t>i</a:t>
            </a:r>
            <a:r>
              <a:rPr lang="en-US" sz="2500" dirty="0"/>
              <a:t>, </a:t>
            </a:r>
            <a:r>
              <a:rPr lang="en-US" sz="2500" i="1" dirty="0" err="1"/>
              <a:t>y</a:t>
            </a:r>
            <a:r>
              <a:rPr lang="en-US" sz="2500" i="1" baseline="-25000" dirty="0" err="1"/>
              <a:t>i</a:t>
            </a:r>
            <a:r>
              <a:rPr lang="en-US" sz="2500" dirty="0"/>
              <a:t>, </a:t>
            </a:r>
            <a:r>
              <a:rPr lang="en-US" sz="2500" i="1" dirty="0" err="1"/>
              <a:t>w</a:t>
            </a:r>
            <a:r>
              <a:rPr lang="en-US" sz="2500" i="1" baseline="-25000" dirty="0" err="1"/>
              <a:t>i</a:t>
            </a:r>
            <a:r>
              <a:rPr lang="en-US" sz="2500" dirty="0"/>
              <a:t>, and </a:t>
            </a:r>
            <a:r>
              <a:rPr lang="en-US" sz="2500" i="1" dirty="0" err="1"/>
              <a:t>z</a:t>
            </a:r>
            <a:r>
              <a:rPr lang="en-US" sz="2500" i="1" baseline="-25000" dirty="0" err="1"/>
              <a:t>i</a:t>
            </a:r>
            <a:r>
              <a:rPr lang="en-US" sz="2500" i="1" baseline="-25000" dirty="0"/>
              <a:t>   </a:t>
            </a:r>
            <a:endParaRPr lang="en-US" sz="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3" y="-205283"/>
            <a:ext cx="205651" cy="410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01799" tIns="50900" rIns="101799" bIns="509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3" y="-205283"/>
            <a:ext cx="205651" cy="410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01799" tIns="50900" rIns="101799" bIns="509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3" y="-205283"/>
            <a:ext cx="205651" cy="410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01799" tIns="50900" rIns="101799" bIns="509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3" y="-205283"/>
            <a:ext cx="205651" cy="410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01799" tIns="50900" rIns="101799" bIns="509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3" y="-205283"/>
            <a:ext cx="205651" cy="410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01799" tIns="50900" rIns="101799" bIns="5090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6454140" y="1986280"/>
            <a:ext cx="502920" cy="51816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2430780" y="1986280"/>
            <a:ext cx="502920" cy="5181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2682240" y="1468120"/>
            <a:ext cx="502920" cy="5181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3185160" y="1468120"/>
            <a:ext cx="502920" cy="5181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3939540" y="1986280"/>
            <a:ext cx="50292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3688080" y="1468120"/>
            <a:ext cx="50292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4693920" y="1468120"/>
            <a:ext cx="502920" cy="5181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6202680" y="1468120"/>
            <a:ext cx="502920" cy="51816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5196840" y="1468120"/>
            <a:ext cx="502920" cy="5181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5699760" y="1468120"/>
            <a:ext cx="50292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5951220" y="1986280"/>
            <a:ext cx="50292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2179320" y="1468120"/>
            <a:ext cx="502920" cy="5181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2933700" y="1986280"/>
            <a:ext cx="50292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3436620" y="1986280"/>
            <a:ext cx="50292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4442460" y="1986280"/>
            <a:ext cx="502920" cy="5181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4191000" y="1468120"/>
            <a:ext cx="502920" cy="5181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5448300" y="1986280"/>
            <a:ext cx="50292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4945380" y="1986280"/>
            <a:ext cx="50292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37" name="Right Brace 236"/>
          <p:cNvSpPr/>
          <p:nvPr/>
        </p:nvSpPr>
        <p:spPr>
          <a:xfrm rot="5400000">
            <a:off x="6366510" y="2343150"/>
            <a:ext cx="259080" cy="7543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1799" tIns="50900" rIns="101799" bIns="50900" rtlCol="0" anchor="ctr"/>
          <a:lstStyle/>
          <a:p>
            <a:pPr algn="ctr"/>
            <a:endParaRPr lang="en-US"/>
          </a:p>
        </p:txBody>
      </p:sp>
      <p:sp>
        <p:nvSpPr>
          <p:cNvPr id="238" name="TextBox 237"/>
          <p:cNvSpPr txBox="1"/>
          <p:nvPr/>
        </p:nvSpPr>
        <p:spPr>
          <a:xfrm>
            <a:off x="5280660" y="2763520"/>
            <a:ext cx="2514600" cy="604520"/>
          </a:xfrm>
          <a:prstGeom prst="rect">
            <a:avLst/>
          </a:prstGeom>
          <a:noFill/>
        </p:spPr>
        <p:txBody>
          <a:bodyPr wrap="square" lIns="101799" tIns="50900" rIns="101799" bIns="50900" rtlCol="0">
            <a:spAutoFit/>
          </a:bodyPr>
          <a:lstStyle/>
          <a:p>
            <a:pPr algn="ctr"/>
            <a:r>
              <a:rPr lang="en-US" sz="1600" dirty="0"/>
              <a:t>Horizontal wrap-around; identical with leftmost units</a:t>
            </a:r>
          </a:p>
        </p:txBody>
      </p:sp>
      <p:grpSp>
        <p:nvGrpSpPr>
          <p:cNvPr id="2" name="Group 251"/>
          <p:cNvGrpSpPr/>
          <p:nvPr/>
        </p:nvGrpSpPr>
        <p:grpSpPr>
          <a:xfrm>
            <a:off x="335280" y="3540760"/>
            <a:ext cx="2766060" cy="2504440"/>
            <a:chOff x="304800" y="4267200"/>
            <a:chExt cx="2438400" cy="1905000"/>
          </a:xfrm>
        </p:grpSpPr>
        <p:sp>
          <p:nvSpPr>
            <p:cNvPr id="240" name="Rectangle 239"/>
            <p:cNvSpPr/>
            <p:nvPr/>
          </p:nvSpPr>
          <p:spPr>
            <a:xfrm>
              <a:off x="457200" y="5562600"/>
              <a:ext cx="293914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676400" y="5562600"/>
              <a:ext cx="293914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457200" y="4800600"/>
              <a:ext cx="293914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1676400" y="4800600"/>
              <a:ext cx="293914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762000" y="4724400"/>
              <a:ext cx="704850" cy="37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/>
                <a:t>Unit in state </a:t>
              </a:r>
              <a:r>
                <a:rPr lang="en-US" sz="1300" b="1" dirty="0"/>
                <a:t>A</a:t>
              </a: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838200" y="5334000"/>
              <a:ext cx="783771" cy="678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/>
                <a:t>Wrap-around unit in state </a:t>
              </a:r>
              <a:r>
                <a:rPr lang="en-US" sz="1300" b="1" dirty="0"/>
                <a:t>A</a:t>
              </a: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981200" y="4724400"/>
              <a:ext cx="699407" cy="37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/>
                <a:t>Unit in state </a:t>
              </a:r>
              <a:r>
                <a:rPr lang="en-US" sz="1300" b="1" dirty="0"/>
                <a:t>B</a:t>
              </a:r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1981200" y="5334000"/>
              <a:ext cx="699407" cy="678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/>
                <a:t>Wrap-around unit in state </a:t>
              </a:r>
              <a:r>
                <a:rPr lang="en-US" sz="1300" b="1" dirty="0"/>
                <a:t>B</a:t>
              </a:r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304800" y="4267200"/>
              <a:ext cx="2438400" cy="1905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1148039" y="4343400"/>
              <a:ext cx="761856" cy="291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Legend</a:t>
              </a:r>
            </a:p>
          </p:txBody>
        </p:sp>
      </p:grpSp>
      <p:grpSp>
        <p:nvGrpSpPr>
          <p:cNvPr id="3" name="Group 252"/>
          <p:cNvGrpSpPr/>
          <p:nvPr/>
        </p:nvGrpSpPr>
        <p:grpSpPr>
          <a:xfrm>
            <a:off x="3268980" y="3540760"/>
            <a:ext cx="6537960" cy="2504440"/>
            <a:chOff x="-886597" y="4267200"/>
            <a:chExt cx="5153797" cy="2209800"/>
          </a:xfrm>
        </p:grpSpPr>
        <p:sp>
          <p:nvSpPr>
            <p:cNvPr id="258" name="TextBox 257"/>
            <p:cNvSpPr txBox="1"/>
            <p:nvPr/>
          </p:nvSpPr>
          <p:spPr>
            <a:xfrm>
              <a:off x="-428486" y="4734580"/>
              <a:ext cx="787493" cy="515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i="1" dirty="0"/>
                <a:t>z</a:t>
              </a:r>
              <a:r>
                <a:rPr lang="en-US" sz="1600" b="1" i="1" baseline="-25000" dirty="0"/>
                <a:t>1</a:t>
              </a:r>
              <a:r>
                <a:rPr lang="en-US" sz="1600" dirty="0"/>
                <a:t> = 0.125</a:t>
              </a:r>
              <a:endParaRPr lang="en-US" sz="1600" b="1" i="1" dirty="0"/>
            </a:p>
            <a:p>
              <a:pPr algn="ctr"/>
              <a:r>
                <a:rPr lang="en-US" sz="1600" b="1" i="1" dirty="0"/>
                <a:t>Z</a:t>
              </a:r>
              <a:r>
                <a:rPr lang="en-US" sz="1600" b="1" i="1" baseline="-25000" dirty="0"/>
                <a:t>1</a:t>
              </a:r>
              <a:r>
                <a:rPr lang="en-US" sz="1600" b="1" i="1" dirty="0"/>
                <a:t> </a:t>
              </a:r>
              <a:r>
                <a:rPr lang="en-US" sz="1600" dirty="0"/>
                <a:t>= 2</a:t>
              </a: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-886597" y="4267200"/>
              <a:ext cx="5153797" cy="22098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-688374" y="4343400"/>
              <a:ext cx="4823425" cy="57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Configuration Variable (Triplet) Values </a:t>
              </a:r>
              <a:r>
                <a:rPr lang="en-US" sz="1800" b="1" dirty="0" err="1"/>
                <a:t>Equiprobable</a:t>
              </a:r>
              <a:r>
                <a:rPr lang="en-US" sz="1800" b="1" dirty="0"/>
                <a:t> when </a:t>
              </a:r>
              <a:r>
                <a:rPr lang="en-US" sz="1800" b="1" i="1" dirty="0"/>
                <a:t>h = 1</a:t>
              </a:r>
            </a:p>
          </p:txBody>
        </p:sp>
      </p:grpSp>
      <p:grpSp>
        <p:nvGrpSpPr>
          <p:cNvPr id="4" name="Group 263"/>
          <p:cNvGrpSpPr/>
          <p:nvPr/>
        </p:nvGrpSpPr>
        <p:grpSpPr>
          <a:xfrm>
            <a:off x="3268986" y="4141911"/>
            <a:ext cx="812624" cy="683994"/>
            <a:chOff x="1447796" y="3200400"/>
            <a:chExt cx="738749" cy="603524"/>
          </a:xfrm>
        </p:grpSpPr>
        <p:sp>
          <p:nvSpPr>
            <p:cNvPr id="265" name="TextBox 264"/>
            <p:cNvSpPr txBox="1"/>
            <p:nvPr/>
          </p:nvSpPr>
          <p:spPr>
            <a:xfrm>
              <a:off x="1676400" y="3200400"/>
              <a:ext cx="281545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A</a:t>
              </a:r>
            </a:p>
          </p:txBody>
        </p:sp>
        <p:grpSp>
          <p:nvGrpSpPr>
            <p:cNvPr id="5" name="Group 200"/>
            <p:cNvGrpSpPr/>
            <p:nvPr/>
          </p:nvGrpSpPr>
          <p:grpSpPr>
            <a:xfrm>
              <a:off x="1447796" y="3505200"/>
              <a:ext cx="738749" cy="298724"/>
              <a:chOff x="1447796" y="3505200"/>
              <a:chExt cx="738749" cy="298724"/>
            </a:xfrm>
          </p:grpSpPr>
          <p:sp>
            <p:nvSpPr>
              <p:cNvPr id="267" name="TextBox 266"/>
              <p:cNvSpPr txBox="1"/>
              <p:nvPr/>
            </p:nvSpPr>
            <p:spPr>
              <a:xfrm>
                <a:off x="1905000" y="3505200"/>
                <a:ext cx="281545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A</a:t>
                </a:r>
              </a:p>
            </p:txBody>
          </p:sp>
          <p:sp>
            <p:nvSpPr>
              <p:cNvPr id="268" name="TextBox 267"/>
              <p:cNvSpPr txBox="1"/>
              <p:nvPr/>
            </p:nvSpPr>
            <p:spPr>
              <a:xfrm>
                <a:off x="1447796" y="3505200"/>
                <a:ext cx="281545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A</a:t>
                </a:r>
              </a:p>
            </p:txBody>
          </p:sp>
          <p:cxnSp>
            <p:nvCxnSpPr>
              <p:cNvPr id="269" name="Straight Connector 268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277"/>
          <p:cNvGrpSpPr/>
          <p:nvPr/>
        </p:nvGrpSpPr>
        <p:grpSpPr>
          <a:xfrm>
            <a:off x="4945380" y="4145285"/>
            <a:ext cx="802999" cy="683994"/>
            <a:chOff x="1447803" y="3200400"/>
            <a:chExt cx="729998" cy="603524"/>
          </a:xfrm>
        </p:grpSpPr>
        <p:sp>
          <p:nvSpPr>
            <p:cNvPr id="279" name="TextBox 278"/>
            <p:cNvSpPr txBox="1"/>
            <p:nvPr/>
          </p:nvSpPr>
          <p:spPr>
            <a:xfrm>
              <a:off x="1676400" y="3200400"/>
              <a:ext cx="281545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A</a:t>
              </a:r>
            </a:p>
          </p:txBody>
        </p:sp>
        <p:grpSp>
          <p:nvGrpSpPr>
            <p:cNvPr id="7" name="Group 200"/>
            <p:cNvGrpSpPr/>
            <p:nvPr/>
          </p:nvGrpSpPr>
          <p:grpSpPr>
            <a:xfrm>
              <a:off x="1447803" y="3505200"/>
              <a:ext cx="729998" cy="298724"/>
              <a:chOff x="1447803" y="3505200"/>
              <a:chExt cx="729998" cy="298724"/>
            </a:xfrm>
          </p:grpSpPr>
          <p:sp>
            <p:nvSpPr>
              <p:cNvPr id="281" name="TextBox 280"/>
              <p:cNvSpPr txBox="1"/>
              <p:nvPr/>
            </p:nvSpPr>
            <p:spPr>
              <a:xfrm>
                <a:off x="1905000" y="3505200"/>
                <a:ext cx="272801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</a:t>
                </a: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1447803" y="3505200"/>
                <a:ext cx="281545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A</a:t>
                </a:r>
              </a:p>
            </p:txBody>
          </p:sp>
          <p:cxnSp>
            <p:nvCxnSpPr>
              <p:cNvPr id="283" name="Straight Connector 282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285"/>
          <p:cNvGrpSpPr/>
          <p:nvPr/>
        </p:nvGrpSpPr>
        <p:grpSpPr>
          <a:xfrm>
            <a:off x="3268981" y="4925894"/>
            <a:ext cx="802999" cy="683994"/>
            <a:chOff x="1447803" y="3200400"/>
            <a:chExt cx="729998" cy="603524"/>
          </a:xfrm>
        </p:grpSpPr>
        <p:sp>
          <p:nvSpPr>
            <p:cNvPr id="287" name="TextBox 286"/>
            <p:cNvSpPr txBox="1"/>
            <p:nvPr/>
          </p:nvSpPr>
          <p:spPr>
            <a:xfrm>
              <a:off x="1676400" y="3200400"/>
              <a:ext cx="272801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B</a:t>
              </a:r>
            </a:p>
          </p:txBody>
        </p:sp>
        <p:grpSp>
          <p:nvGrpSpPr>
            <p:cNvPr id="9" name="Group 200"/>
            <p:cNvGrpSpPr/>
            <p:nvPr/>
          </p:nvGrpSpPr>
          <p:grpSpPr>
            <a:xfrm>
              <a:off x="1447803" y="3505200"/>
              <a:ext cx="729998" cy="298724"/>
              <a:chOff x="1447803" y="3505200"/>
              <a:chExt cx="729998" cy="298724"/>
            </a:xfrm>
          </p:grpSpPr>
          <p:sp>
            <p:nvSpPr>
              <p:cNvPr id="289" name="TextBox 288"/>
              <p:cNvSpPr txBox="1"/>
              <p:nvPr/>
            </p:nvSpPr>
            <p:spPr>
              <a:xfrm>
                <a:off x="1905000" y="3505200"/>
                <a:ext cx="272801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</a:t>
                </a:r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>
                <a:off x="1447803" y="3505200"/>
                <a:ext cx="272801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</a:t>
                </a:r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292"/>
          <p:cNvGrpSpPr/>
          <p:nvPr/>
        </p:nvGrpSpPr>
        <p:grpSpPr>
          <a:xfrm>
            <a:off x="4945386" y="4925894"/>
            <a:ext cx="812624" cy="683994"/>
            <a:chOff x="1447796" y="3200400"/>
            <a:chExt cx="738749" cy="603524"/>
          </a:xfrm>
        </p:grpSpPr>
        <p:sp>
          <p:nvSpPr>
            <p:cNvPr id="294" name="TextBox 293"/>
            <p:cNvSpPr txBox="1"/>
            <p:nvPr/>
          </p:nvSpPr>
          <p:spPr>
            <a:xfrm>
              <a:off x="1676400" y="3200400"/>
              <a:ext cx="272802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B</a:t>
              </a:r>
            </a:p>
          </p:txBody>
        </p:sp>
        <p:grpSp>
          <p:nvGrpSpPr>
            <p:cNvPr id="11" name="Group 200"/>
            <p:cNvGrpSpPr/>
            <p:nvPr/>
          </p:nvGrpSpPr>
          <p:grpSpPr>
            <a:xfrm>
              <a:off x="1447796" y="3505200"/>
              <a:ext cx="738749" cy="298724"/>
              <a:chOff x="1447796" y="3505200"/>
              <a:chExt cx="738749" cy="298724"/>
            </a:xfrm>
          </p:grpSpPr>
          <p:sp>
            <p:nvSpPr>
              <p:cNvPr id="296" name="TextBox 295"/>
              <p:cNvSpPr txBox="1"/>
              <p:nvPr/>
            </p:nvSpPr>
            <p:spPr>
              <a:xfrm>
                <a:off x="1905000" y="3505200"/>
                <a:ext cx="281545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A</a:t>
                </a:r>
              </a:p>
            </p:txBody>
          </p:sp>
          <p:sp>
            <p:nvSpPr>
              <p:cNvPr id="297" name="TextBox 296"/>
              <p:cNvSpPr txBox="1"/>
              <p:nvPr/>
            </p:nvSpPr>
            <p:spPr>
              <a:xfrm>
                <a:off x="1447796" y="3505200"/>
                <a:ext cx="272802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</a:t>
                </a:r>
              </a:p>
            </p:txBody>
          </p:sp>
          <p:cxnSp>
            <p:nvCxnSpPr>
              <p:cNvPr id="298" name="Straight Connector 297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301"/>
          <p:cNvGrpSpPr/>
          <p:nvPr/>
        </p:nvGrpSpPr>
        <p:grpSpPr>
          <a:xfrm>
            <a:off x="6705606" y="4145285"/>
            <a:ext cx="812624" cy="683994"/>
            <a:chOff x="1447796" y="3200400"/>
            <a:chExt cx="738749" cy="603524"/>
          </a:xfrm>
        </p:grpSpPr>
        <p:sp>
          <p:nvSpPr>
            <p:cNvPr id="303" name="TextBox 302"/>
            <p:cNvSpPr txBox="1"/>
            <p:nvPr/>
          </p:nvSpPr>
          <p:spPr>
            <a:xfrm>
              <a:off x="1676400" y="3200400"/>
              <a:ext cx="281545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A</a:t>
              </a:r>
            </a:p>
          </p:txBody>
        </p:sp>
        <p:grpSp>
          <p:nvGrpSpPr>
            <p:cNvPr id="13" name="Group 200"/>
            <p:cNvGrpSpPr/>
            <p:nvPr/>
          </p:nvGrpSpPr>
          <p:grpSpPr>
            <a:xfrm>
              <a:off x="1447796" y="3505200"/>
              <a:ext cx="738749" cy="298724"/>
              <a:chOff x="1447796" y="3505200"/>
              <a:chExt cx="738749" cy="298724"/>
            </a:xfrm>
          </p:grpSpPr>
          <p:sp>
            <p:nvSpPr>
              <p:cNvPr id="305" name="TextBox 304"/>
              <p:cNvSpPr txBox="1"/>
              <p:nvPr/>
            </p:nvSpPr>
            <p:spPr>
              <a:xfrm>
                <a:off x="1905000" y="3505200"/>
                <a:ext cx="281545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A</a:t>
                </a:r>
              </a:p>
            </p:txBody>
          </p:sp>
          <p:sp>
            <p:nvSpPr>
              <p:cNvPr id="306" name="TextBox 305"/>
              <p:cNvSpPr txBox="1"/>
              <p:nvPr/>
            </p:nvSpPr>
            <p:spPr>
              <a:xfrm>
                <a:off x="1447796" y="3505200"/>
                <a:ext cx="272802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</a:t>
                </a:r>
              </a:p>
            </p:txBody>
          </p:sp>
          <p:cxnSp>
            <p:nvCxnSpPr>
              <p:cNvPr id="307" name="Straight Connector 306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308"/>
          <p:cNvGrpSpPr/>
          <p:nvPr/>
        </p:nvGrpSpPr>
        <p:grpSpPr>
          <a:xfrm>
            <a:off x="8231330" y="4148654"/>
            <a:ext cx="812624" cy="683994"/>
            <a:chOff x="1447796" y="3200400"/>
            <a:chExt cx="738749" cy="603524"/>
          </a:xfrm>
        </p:grpSpPr>
        <p:sp>
          <p:nvSpPr>
            <p:cNvPr id="310" name="TextBox 309"/>
            <p:cNvSpPr txBox="1"/>
            <p:nvPr/>
          </p:nvSpPr>
          <p:spPr>
            <a:xfrm>
              <a:off x="1676400" y="3200400"/>
              <a:ext cx="272802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B</a:t>
              </a:r>
            </a:p>
          </p:txBody>
        </p:sp>
        <p:grpSp>
          <p:nvGrpSpPr>
            <p:cNvPr id="15" name="Group 200"/>
            <p:cNvGrpSpPr/>
            <p:nvPr/>
          </p:nvGrpSpPr>
          <p:grpSpPr>
            <a:xfrm>
              <a:off x="1447796" y="3505200"/>
              <a:ext cx="738749" cy="298724"/>
              <a:chOff x="1447796" y="3505200"/>
              <a:chExt cx="738749" cy="298724"/>
            </a:xfrm>
          </p:grpSpPr>
          <p:sp>
            <p:nvSpPr>
              <p:cNvPr id="312" name="TextBox 311"/>
              <p:cNvSpPr txBox="1"/>
              <p:nvPr/>
            </p:nvSpPr>
            <p:spPr>
              <a:xfrm>
                <a:off x="1905000" y="3505200"/>
                <a:ext cx="281545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A</a:t>
                </a:r>
              </a:p>
            </p:txBody>
          </p:sp>
          <p:sp>
            <p:nvSpPr>
              <p:cNvPr id="313" name="TextBox 312"/>
              <p:cNvSpPr txBox="1"/>
              <p:nvPr/>
            </p:nvSpPr>
            <p:spPr>
              <a:xfrm>
                <a:off x="1447796" y="3505200"/>
                <a:ext cx="281545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A</a:t>
                </a:r>
              </a:p>
            </p:txBody>
          </p:sp>
          <p:cxnSp>
            <p:nvCxnSpPr>
              <p:cNvPr id="314" name="Straight Connector 313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316"/>
          <p:cNvGrpSpPr/>
          <p:nvPr/>
        </p:nvGrpSpPr>
        <p:grpSpPr>
          <a:xfrm>
            <a:off x="6705601" y="4925894"/>
            <a:ext cx="802999" cy="683994"/>
            <a:chOff x="1447803" y="3200400"/>
            <a:chExt cx="729998" cy="603524"/>
          </a:xfrm>
        </p:grpSpPr>
        <p:sp>
          <p:nvSpPr>
            <p:cNvPr id="318" name="TextBox 317"/>
            <p:cNvSpPr txBox="1"/>
            <p:nvPr/>
          </p:nvSpPr>
          <p:spPr>
            <a:xfrm>
              <a:off x="1676400" y="3200400"/>
              <a:ext cx="281545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A</a:t>
              </a:r>
            </a:p>
          </p:txBody>
        </p:sp>
        <p:grpSp>
          <p:nvGrpSpPr>
            <p:cNvPr id="17" name="Group 200"/>
            <p:cNvGrpSpPr/>
            <p:nvPr/>
          </p:nvGrpSpPr>
          <p:grpSpPr>
            <a:xfrm>
              <a:off x="1447803" y="3505200"/>
              <a:ext cx="729998" cy="298724"/>
              <a:chOff x="1447803" y="3505200"/>
              <a:chExt cx="729998" cy="298724"/>
            </a:xfrm>
          </p:grpSpPr>
          <p:sp>
            <p:nvSpPr>
              <p:cNvPr id="320" name="TextBox 319"/>
              <p:cNvSpPr txBox="1"/>
              <p:nvPr/>
            </p:nvSpPr>
            <p:spPr>
              <a:xfrm>
                <a:off x="1905000" y="3505200"/>
                <a:ext cx="272801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</a:t>
                </a:r>
              </a:p>
            </p:txBody>
          </p:sp>
          <p:sp>
            <p:nvSpPr>
              <p:cNvPr id="321" name="TextBox 320"/>
              <p:cNvSpPr txBox="1"/>
              <p:nvPr/>
            </p:nvSpPr>
            <p:spPr>
              <a:xfrm>
                <a:off x="1447803" y="3505200"/>
                <a:ext cx="272801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</a:t>
                </a:r>
              </a:p>
            </p:txBody>
          </p:sp>
          <p:cxnSp>
            <p:nvCxnSpPr>
              <p:cNvPr id="322" name="Straight Connector 321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Group 323"/>
          <p:cNvGrpSpPr/>
          <p:nvPr/>
        </p:nvGrpSpPr>
        <p:grpSpPr>
          <a:xfrm>
            <a:off x="8231329" y="4925894"/>
            <a:ext cx="802999" cy="683994"/>
            <a:chOff x="1447803" y="3200400"/>
            <a:chExt cx="729998" cy="603524"/>
          </a:xfrm>
        </p:grpSpPr>
        <p:sp>
          <p:nvSpPr>
            <p:cNvPr id="325" name="TextBox 324"/>
            <p:cNvSpPr txBox="1"/>
            <p:nvPr/>
          </p:nvSpPr>
          <p:spPr>
            <a:xfrm>
              <a:off x="1676400" y="3200400"/>
              <a:ext cx="281545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A</a:t>
              </a:r>
            </a:p>
          </p:txBody>
        </p:sp>
        <p:grpSp>
          <p:nvGrpSpPr>
            <p:cNvPr id="19" name="Group 200"/>
            <p:cNvGrpSpPr/>
            <p:nvPr/>
          </p:nvGrpSpPr>
          <p:grpSpPr>
            <a:xfrm>
              <a:off x="1447803" y="3505200"/>
              <a:ext cx="729998" cy="298724"/>
              <a:chOff x="1447803" y="3505200"/>
              <a:chExt cx="729998" cy="298724"/>
            </a:xfrm>
          </p:grpSpPr>
          <p:sp>
            <p:nvSpPr>
              <p:cNvPr id="327" name="TextBox 326"/>
              <p:cNvSpPr txBox="1"/>
              <p:nvPr/>
            </p:nvSpPr>
            <p:spPr>
              <a:xfrm>
                <a:off x="1905000" y="3505200"/>
                <a:ext cx="272801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</a:t>
                </a:r>
              </a:p>
            </p:txBody>
          </p:sp>
          <p:sp>
            <p:nvSpPr>
              <p:cNvPr id="328" name="TextBox 327"/>
              <p:cNvSpPr txBox="1"/>
              <p:nvPr/>
            </p:nvSpPr>
            <p:spPr>
              <a:xfrm>
                <a:off x="1447803" y="3505200"/>
                <a:ext cx="272801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</a:t>
                </a:r>
              </a:p>
            </p:txBody>
          </p:sp>
          <p:cxnSp>
            <p:nvCxnSpPr>
              <p:cNvPr id="329" name="Straight Connector 328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2" name="TextBox 331"/>
          <p:cNvSpPr txBox="1"/>
          <p:nvPr/>
        </p:nvSpPr>
        <p:spPr>
          <a:xfrm>
            <a:off x="7276295" y="4842909"/>
            <a:ext cx="1019912" cy="795291"/>
          </a:xfrm>
          <a:prstGeom prst="rect">
            <a:avLst/>
          </a:prstGeom>
          <a:noFill/>
        </p:spPr>
        <p:txBody>
          <a:bodyPr wrap="none" lIns="101799" tIns="50900" rIns="101799" bIns="50900" rtlCol="0">
            <a:spAutoFit/>
          </a:bodyPr>
          <a:lstStyle/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5</a:t>
            </a:r>
            <a:r>
              <a:rPr lang="en-US" sz="1600" dirty="0"/>
              <a:t> = 0.125</a:t>
            </a:r>
          </a:p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5</a:t>
            </a:r>
            <a:r>
              <a:rPr lang="en-US" sz="1600" dirty="0"/>
              <a:t> = 2</a:t>
            </a:r>
          </a:p>
          <a:p>
            <a:pPr algn="ctr"/>
            <a:r>
              <a:rPr lang="en-US" sz="1300" i="1" dirty="0"/>
              <a:t>variant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7104637" y="3972563"/>
            <a:ext cx="1204257" cy="795291"/>
          </a:xfrm>
          <a:prstGeom prst="rect">
            <a:avLst/>
          </a:prstGeom>
          <a:noFill/>
        </p:spPr>
        <p:txBody>
          <a:bodyPr wrap="none" lIns="101799" tIns="50900" rIns="101799" bIns="50900" rtlCol="0">
            <a:spAutoFit/>
          </a:bodyPr>
          <a:lstStyle/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2var</a:t>
            </a:r>
            <a:r>
              <a:rPr lang="en-US" sz="1600" dirty="0"/>
              <a:t> = 0.125</a:t>
            </a:r>
          </a:p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2 </a:t>
            </a:r>
            <a:r>
              <a:rPr lang="en-US" sz="1600" b="1" i="1" baseline="-25000" dirty="0" err="1"/>
              <a:t>var</a:t>
            </a:r>
            <a:r>
              <a:rPr lang="en-US" sz="1600" b="1" i="1" dirty="0"/>
              <a:t> </a:t>
            </a:r>
            <a:r>
              <a:rPr lang="en-US" sz="1600" dirty="0"/>
              <a:t>= 2</a:t>
            </a:r>
          </a:p>
          <a:p>
            <a:pPr algn="ctr"/>
            <a:r>
              <a:rPr lang="en-US" sz="1300" i="1" dirty="0"/>
              <a:t>variant</a:t>
            </a:r>
          </a:p>
        </p:txBody>
      </p:sp>
      <p:sp>
        <p:nvSpPr>
          <p:cNvPr id="334" name="TextBox 333"/>
          <p:cNvSpPr txBox="1"/>
          <p:nvPr/>
        </p:nvSpPr>
        <p:spPr>
          <a:xfrm>
            <a:off x="5599895" y="4058922"/>
            <a:ext cx="1019912" cy="595237"/>
          </a:xfrm>
          <a:prstGeom prst="rect">
            <a:avLst/>
          </a:prstGeom>
          <a:noFill/>
        </p:spPr>
        <p:txBody>
          <a:bodyPr wrap="none" lIns="101799" tIns="50900" rIns="101799" bIns="50900" rtlCol="0">
            <a:spAutoFit/>
          </a:bodyPr>
          <a:lstStyle/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2</a:t>
            </a:r>
            <a:r>
              <a:rPr lang="en-US" sz="1600" dirty="0"/>
              <a:t> = 0.125</a:t>
            </a:r>
            <a:endParaRPr lang="en-US" sz="1600" b="1" i="1" dirty="0"/>
          </a:p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2</a:t>
            </a:r>
            <a:r>
              <a:rPr lang="en-US" sz="1600" b="1" i="1" dirty="0"/>
              <a:t> </a:t>
            </a:r>
            <a:r>
              <a:rPr lang="en-US" sz="1600" dirty="0"/>
              <a:t>= 2</a:t>
            </a:r>
          </a:p>
        </p:txBody>
      </p:sp>
      <p:sp>
        <p:nvSpPr>
          <p:cNvPr id="335" name="TextBox 334"/>
          <p:cNvSpPr txBox="1"/>
          <p:nvPr/>
        </p:nvSpPr>
        <p:spPr>
          <a:xfrm>
            <a:off x="3839675" y="4940810"/>
            <a:ext cx="1019912" cy="595237"/>
          </a:xfrm>
          <a:prstGeom prst="rect">
            <a:avLst/>
          </a:prstGeom>
          <a:noFill/>
        </p:spPr>
        <p:txBody>
          <a:bodyPr wrap="none" lIns="101799" tIns="50900" rIns="101799" bIns="50900" rtlCol="0">
            <a:spAutoFit/>
          </a:bodyPr>
          <a:lstStyle/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6</a:t>
            </a:r>
            <a:r>
              <a:rPr lang="en-US" sz="1600" dirty="0"/>
              <a:t> = 0.125</a:t>
            </a:r>
            <a:endParaRPr lang="en-US" sz="1600" b="1" i="1" dirty="0"/>
          </a:p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6</a:t>
            </a:r>
            <a:r>
              <a:rPr lang="en-US" sz="1600" dirty="0"/>
              <a:t>= 2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5599895" y="4940810"/>
            <a:ext cx="1019912" cy="595237"/>
          </a:xfrm>
          <a:prstGeom prst="rect">
            <a:avLst/>
          </a:prstGeom>
          <a:noFill/>
        </p:spPr>
        <p:txBody>
          <a:bodyPr wrap="none" lIns="101799" tIns="50900" rIns="101799" bIns="50900" rtlCol="0">
            <a:spAutoFit/>
          </a:bodyPr>
          <a:lstStyle/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5</a:t>
            </a:r>
            <a:r>
              <a:rPr lang="en-US" sz="1600" dirty="0"/>
              <a:t> = 0.125</a:t>
            </a:r>
          </a:p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5</a:t>
            </a:r>
            <a:r>
              <a:rPr lang="en-US" sz="1600" b="1" i="1" dirty="0"/>
              <a:t> </a:t>
            </a:r>
            <a:r>
              <a:rPr lang="en-US" sz="1600" dirty="0"/>
              <a:t>= 2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8803088" y="4940810"/>
            <a:ext cx="1019912" cy="595237"/>
          </a:xfrm>
          <a:prstGeom prst="rect">
            <a:avLst/>
          </a:prstGeom>
          <a:noFill/>
        </p:spPr>
        <p:txBody>
          <a:bodyPr wrap="none" lIns="101799" tIns="50900" rIns="101799" bIns="50900" rtlCol="0">
            <a:spAutoFit/>
          </a:bodyPr>
          <a:lstStyle/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4</a:t>
            </a:r>
            <a:r>
              <a:rPr lang="en-US" sz="1600" dirty="0"/>
              <a:t> = 0.125</a:t>
            </a:r>
          </a:p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4</a:t>
            </a:r>
            <a:r>
              <a:rPr lang="en-US" sz="1600" b="1" i="1" dirty="0"/>
              <a:t> </a:t>
            </a:r>
            <a:r>
              <a:rPr lang="en-US" sz="1600" dirty="0"/>
              <a:t>= 2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2263145" y="431806"/>
            <a:ext cx="5469036" cy="453373"/>
          </a:xfrm>
          <a:prstGeom prst="rect">
            <a:avLst/>
          </a:prstGeom>
          <a:noFill/>
        </p:spPr>
        <p:txBody>
          <a:bodyPr wrap="none" lIns="101799" tIns="50900" rIns="101799" bIns="50900" rtlCol="0">
            <a:spAutoFit/>
          </a:bodyPr>
          <a:lstStyle/>
          <a:p>
            <a:r>
              <a:rPr lang="en-US" sz="2200" b="1" dirty="0"/>
              <a:t>1-D Configuration Variable Values when </a:t>
            </a:r>
            <a:r>
              <a:rPr lang="en-US" sz="2200" b="1" i="1" dirty="0"/>
              <a:t>h = 1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8785055" y="4058922"/>
            <a:ext cx="1019912" cy="595237"/>
          </a:xfrm>
          <a:prstGeom prst="rect">
            <a:avLst/>
          </a:prstGeom>
          <a:noFill/>
        </p:spPr>
        <p:txBody>
          <a:bodyPr wrap="none" lIns="101799" tIns="50900" rIns="101799" bIns="50900" rtlCol="0">
            <a:spAutoFit/>
          </a:bodyPr>
          <a:lstStyle/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3</a:t>
            </a:r>
            <a:r>
              <a:rPr lang="en-US" sz="1600" dirty="0"/>
              <a:t> = 0.125</a:t>
            </a:r>
          </a:p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3</a:t>
            </a:r>
            <a:r>
              <a:rPr lang="en-US" sz="1600" dirty="0"/>
              <a:t>= 2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520440" y="5616775"/>
            <a:ext cx="5867400" cy="348729"/>
          </a:xfrm>
          <a:prstGeom prst="rect">
            <a:avLst/>
          </a:prstGeom>
          <a:noFill/>
        </p:spPr>
        <p:txBody>
          <a:bodyPr wrap="square" lIns="101799" tIns="50900" rIns="101799" bIns="50900" rtlCol="0">
            <a:spAutoFit/>
          </a:bodyPr>
          <a:lstStyle/>
          <a:p>
            <a:pPr algn="ctr"/>
            <a:r>
              <a:rPr lang="en-US" sz="1600" b="1" i="1" dirty="0" err="1"/>
              <a:t>z</a:t>
            </a:r>
            <a:r>
              <a:rPr lang="en-US" sz="1600" b="1" i="1" baseline="-25000" dirty="0" err="1"/>
              <a:t>i</a:t>
            </a:r>
            <a:r>
              <a:rPr lang="en-US" sz="1600" dirty="0"/>
              <a:t> = fraction of triplets of type </a:t>
            </a:r>
            <a:r>
              <a:rPr lang="en-US" sz="1600" i="1" dirty="0" err="1"/>
              <a:t>i</a:t>
            </a:r>
            <a:r>
              <a:rPr lang="en-US" sz="1600" dirty="0"/>
              <a:t>; </a:t>
            </a:r>
            <a:r>
              <a:rPr lang="en-US" sz="1600" b="1" i="1" dirty="0" err="1"/>
              <a:t>Z</a:t>
            </a:r>
            <a:r>
              <a:rPr lang="en-US" sz="1600" b="1" i="1" baseline="-25000" dirty="0" err="1"/>
              <a:t>i</a:t>
            </a:r>
            <a:r>
              <a:rPr lang="en-US" sz="1600" b="1" i="1" dirty="0"/>
              <a:t> </a:t>
            </a:r>
            <a:r>
              <a:rPr lang="en-US" sz="1600" dirty="0"/>
              <a:t>= total number of triplets of type </a:t>
            </a:r>
            <a:r>
              <a:rPr lang="en-US" sz="1600" i="1" dirty="0" err="1"/>
              <a:t>i</a:t>
            </a:r>
            <a:r>
              <a:rPr lang="en-US" sz="1600" i="1" dirty="0"/>
              <a:t> 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7124708" y="1554483"/>
            <a:ext cx="2766059" cy="73250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101799" tIns="50900" rIns="101799" bIns="50900" rtlCol="0">
            <a:spAutoFit/>
          </a:bodyPr>
          <a:lstStyle/>
          <a:p>
            <a:pPr algn="ctr"/>
            <a:r>
              <a:rPr lang="en-US" dirty="0"/>
              <a:t>Total number of triplets = number of units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167640" y="1175575"/>
            <a:ext cx="1760220" cy="16743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101799" tIns="50900" rIns="101799" bIns="50900" rtlCol="0">
            <a:spAutoFit/>
          </a:bodyPr>
          <a:lstStyle/>
          <a:p>
            <a:pPr algn="ctr"/>
            <a:r>
              <a:rPr lang="en-US" dirty="0"/>
              <a:t>Envelope configuration: wraparound horizontally only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2" y="-205290"/>
            <a:ext cx="205675" cy="41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01811" tIns="50906" rIns="101811" bIns="50906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2" y="-205290"/>
            <a:ext cx="205675" cy="41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01811" tIns="50906" rIns="101811" bIns="50906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2" y="-205290"/>
            <a:ext cx="205675" cy="41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01811" tIns="50906" rIns="101811" bIns="50906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" y="-205290"/>
            <a:ext cx="205675" cy="41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01811" tIns="50906" rIns="101811" bIns="50906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" y="-205290"/>
            <a:ext cx="205675" cy="41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01811" tIns="50906" rIns="101811" bIns="50906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" name="Group 228"/>
          <p:cNvGrpSpPr/>
          <p:nvPr/>
        </p:nvGrpSpPr>
        <p:grpSpPr>
          <a:xfrm>
            <a:off x="2179320" y="1209040"/>
            <a:ext cx="4777740" cy="2590800"/>
            <a:chOff x="2286000" y="1143000"/>
            <a:chExt cx="4343400" cy="2286000"/>
          </a:xfrm>
        </p:grpSpPr>
        <p:sp>
          <p:nvSpPr>
            <p:cNvPr id="180" name="Rectangle 179"/>
            <p:cNvSpPr/>
            <p:nvPr/>
          </p:nvSpPr>
          <p:spPr>
            <a:xfrm>
              <a:off x="6172200" y="2971800"/>
              <a:ext cx="457200" cy="4572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2514600" y="29718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2743200" y="25146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3200400" y="25146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3886200" y="29718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3657600" y="25146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4572000" y="25146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5943600" y="2514600"/>
              <a:ext cx="457200" cy="4572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5029200" y="25146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5486400" y="25146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715000" y="29718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2286000" y="25146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2971800" y="29718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3429000" y="29718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4343400" y="29718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4114800" y="25146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5257800" y="29718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800600" y="29718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72200" y="2057400"/>
              <a:ext cx="457200" cy="4572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514600" y="20574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2743200" y="16002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3200400" y="16002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3886200" y="20574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3657600" y="16002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4572000" y="16002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943600" y="1600200"/>
              <a:ext cx="457200" cy="4572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5029200" y="16002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5486400" y="16002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5715000" y="20574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2286000" y="16002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2971800" y="20574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3429000" y="20574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4343400" y="20574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4114800" y="1600200"/>
              <a:ext cx="457200" cy="457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5257800" y="20574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800600" y="20574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172200" y="1143000"/>
              <a:ext cx="457200" cy="4572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2514600" y="1143000"/>
              <a:ext cx="457200" cy="4572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886200" y="1143000"/>
              <a:ext cx="457200" cy="4572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5715000" y="1143000"/>
              <a:ext cx="457200" cy="4572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2971800" y="1143000"/>
              <a:ext cx="457200" cy="4572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3429000" y="1143000"/>
              <a:ext cx="457200" cy="4572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4343400" y="1143000"/>
              <a:ext cx="457200" cy="4572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5257800" y="1143000"/>
              <a:ext cx="457200" cy="4572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800600" y="1143000"/>
              <a:ext cx="457200" cy="4572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0" name="Right Brace 229"/>
          <p:cNvSpPr/>
          <p:nvPr/>
        </p:nvSpPr>
        <p:spPr>
          <a:xfrm>
            <a:off x="6957060" y="1209040"/>
            <a:ext cx="251460" cy="51816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1811" tIns="50906" rIns="101811" bIns="50906" rtlCol="0" anchor="ctr"/>
          <a:lstStyle/>
          <a:p>
            <a:pPr algn="ctr"/>
            <a:endParaRPr lang="en-US"/>
          </a:p>
        </p:txBody>
      </p:sp>
      <p:sp>
        <p:nvSpPr>
          <p:cNvPr id="231" name="TextBox 230"/>
          <p:cNvSpPr txBox="1"/>
          <p:nvPr/>
        </p:nvSpPr>
        <p:spPr>
          <a:xfrm>
            <a:off x="7208520" y="1209040"/>
            <a:ext cx="2514600" cy="604520"/>
          </a:xfrm>
          <a:prstGeom prst="rect">
            <a:avLst/>
          </a:prstGeom>
          <a:noFill/>
        </p:spPr>
        <p:txBody>
          <a:bodyPr wrap="square" lIns="101811" tIns="50906" rIns="101811" bIns="50906" rtlCol="0">
            <a:spAutoFit/>
          </a:bodyPr>
          <a:lstStyle/>
          <a:p>
            <a:pPr algn="ctr"/>
            <a:r>
              <a:rPr lang="en-US" sz="1600" dirty="0"/>
              <a:t>Vertical wrap-around; identical with bottom row</a:t>
            </a:r>
          </a:p>
        </p:txBody>
      </p:sp>
      <p:sp>
        <p:nvSpPr>
          <p:cNvPr id="237" name="Right Brace 236"/>
          <p:cNvSpPr/>
          <p:nvPr/>
        </p:nvSpPr>
        <p:spPr>
          <a:xfrm rot="5400000">
            <a:off x="6366510" y="3638550"/>
            <a:ext cx="259080" cy="7543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1811" tIns="50906" rIns="101811" bIns="50906" rtlCol="0" anchor="ctr"/>
          <a:lstStyle/>
          <a:p>
            <a:pPr algn="ctr"/>
            <a:endParaRPr lang="en-US"/>
          </a:p>
        </p:txBody>
      </p:sp>
      <p:sp>
        <p:nvSpPr>
          <p:cNvPr id="238" name="TextBox 237"/>
          <p:cNvSpPr txBox="1"/>
          <p:nvPr/>
        </p:nvSpPr>
        <p:spPr>
          <a:xfrm>
            <a:off x="5280660" y="4058920"/>
            <a:ext cx="2514600" cy="604520"/>
          </a:xfrm>
          <a:prstGeom prst="rect">
            <a:avLst/>
          </a:prstGeom>
          <a:noFill/>
        </p:spPr>
        <p:txBody>
          <a:bodyPr wrap="square" lIns="101811" tIns="50906" rIns="101811" bIns="50906" rtlCol="0">
            <a:spAutoFit/>
          </a:bodyPr>
          <a:lstStyle/>
          <a:p>
            <a:pPr algn="ctr"/>
            <a:r>
              <a:rPr lang="en-US" sz="1600" dirty="0"/>
              <a:t>Horizontal wrap-around; identical with leftmost units</a:t>
            </a:r>
          </a:p>
        </p:txBody>
      </p:sp>
      <p:grpSp>
        <p:nvGrpSpPr>
          <p:cNvPr id="3" name="Group 251"/>
          <p:cNvGrpSpPr/>
          <p:nvPr/>
        </p:nvGrpSpPr>
        <p:grpSpPr>
          <a:xfrm>
            <a:off x="335280" y="4836160"/>
            <a:ext cx="2766060" cy="2504440"/>
            <a:chOff x="304800" y="4267200"/>
            <a:chExt cx="2438400" cy="1905000"/>
          </a:xfrm>
        </p:grpSpPr>
        <p:sp>
          <p:nvSpPr>
            <p:cNvPr id="240" name="Rectangle 239"/>
            <p:cNvSpPr/>
            <p:nvPr/>
          </p:nvSpPr>
          <p:spPr>
            <a:xfrm>
              <a:off x="457200" y="5562600"/>
              <a:ext cx="293914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676400" y="5562600"/>
              <a:ext cx="293914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457200" y="4800600"/>
              <a:ext cx="293914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1676400" y="4800600"/>
              <a:ext cx="293914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762000" y="4724400"/>
              <a:ext cx="704850" cy="37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/>
                <a:t>Unit in state </a:t>
              </a:r>
              <a:r>
                <a:rPr lang="en-US" sz="1300" b="1" dirty="0"/>
                <a:t>A</a:t>
              </a: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838200" y="5334000"/>
              <a:ext cx="783771" cy="678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/>
                <a:t>Wrap-around unit in state </a:t>
              </a:r>
              <a:r>
                <a:rPr lang="en-US" sz="1300" b="1" dirty="0"/>
                <a:t>A</a:t>
              </a: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981200" y="4724400"/>
              <a:ext cx="699407" cy="37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/>
                <a:t>Unit in state </a:t>
              </a:r>
              <a:r>
                <a:rPr lang="en-US" sz="1300" b="1" dirty="0"/>
                <a:t>B</a:t>
              </a:r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1981200" y="5334000"/>
              <a:ext cx="699407" cy="678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/>
                <a:t>Wrap-around unit in state </a:t>
              </a:r>
              <a:r>
                <a:rPr lang="en-US" sz="1300" b="1" dirty="0"/>
                <a:t>B</a:t>
              </a:r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304800" y="4267200"/>
              <a:ext cx="2438400" cy="1905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1148039" y="4343400"/>
              <a:ext cx="761856" cy="291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Legend</a:t>
              </a:r>
            </a:p>
          </p:txBody>
        </p:sp>
      </p:grpSp>
      <p:grpSp>
        <p:nvGrpSpPr>
          <p:cNvPr id="4" name="Group 252"/>
          <p:cNvGrpSpPr/>
          <p:nvPr/>
        </p:nvGrpSpPr>
        <p:grpSpPr>
          <a:xfrm>
            <a:off x="3268980" y="4836160"/>
            <a:ext cx="6537960" cy="2504440"/>
            <a:chOff x="-886597" y="4267200"/>
            <a:chExt cx="5153797" cy="2209800"/>
          </a:xfrm>
        </p:grpSpPr>
        <p:sp>
          <p:nvSpPr>
            <p:cNvPr id="258" name="TextBox 257"/>
            <p:cNvSpPr txBox="1"/>
            <p:nvPr/>
          </p:nvSpPr>
          <p:spPr>
            <a:xfrm>
              <a:off x="-428486" y="4734580"/>
              <a:ext cx="787493" cy="515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i="1" dirty="0"/>
                <a:t>z</a:t>
              </a:r>
              <a:r>
                <a:rPr lang="en-US" sz="1600" b="1" i="1" baseline="-25000" dirty="0"/>
                <a:t>1</a:t>
              </a:r>
              <a:r>
                <a:rPr lang="en-US" sz="1600" dirty="0"/>
                <a:t> = 0.125</a:t>
              </a:r>
              <a:endParaRPr lang="en-US" sz="1600" b="1" i="1" dirty="0"/>
            </a:p>
            <a:p>
              <a:pPr algn="ctr"/>
              <a:r>
                <a:rPr lang="en-US" sz="1600" b="1" i="1" dirty="0"/>
                <a:t>Z</a:t>
              </a:r>
              <a:r>
                <a:rPr lang="en-US" sz="1600" b="1" i="1" baseline="-25000" dirty="0"/>
                <a:t>1</a:t>
              </a:r>
              <a:r>
                <a:rPr lang="en-US" sz="1600" b="1" i="1" dirty="0"/>
                <a:t> </a:t>
              </a:r>
              <a:r>
                <a:rPr lang="en-US" sz="1600" dirty="0"/>
                <a:t>= 8</a:t>
              </a: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-886597" y="4267200"/>
              <a:ext cx="5153797" cy="22098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-688374" y="4343400"/>
              <a:ext cx="4823425" cy="57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Configuration Variable (Triplet) Values </a:t>
              </a:r>
              <a:r>
                <a:rPr lang="en-US" sz="1800" b="1" dirty="0" err="1"/>
                <a:t>Equiprobable</a:t>
              </a:r>
              <a:r>
                <a:rPr lang="en-US" sz="1800" b="1" dirty="0"/>
                <a:t> when </a:t>
              </a:r>
              <a:r>
                <a:rPr lang="en-US" sz="1800" b="1" i="1" dirty="0"/>
                <a:t>h = 1</a:t>
              </a:r>
            </a:p>
          </p:txBody>
        </p:sp>
      </p:grpSp>
      <p:grpSp>
        <p:nvGrpSpPr>
          <p:cNvPr id="5" name="Group 263"/>
          <p:cNvGrpSpPr/>
          <p:nvPr/>
        </p:nvGrpSpPr>
        <p:grpSpPr>
          <a:xfrm>
            <a:off x="3268986" y="5430562"/>
            <a:ext cx="812626" cy="683994"/>
            <a:chOff x="1447795" y="3200400"/>
            <a:chExt cx="738751" cy="603524"/>
          </a:xfrm>
        </p:grpSpPr>
        <p:sp>
          <p:nvSpPr>
            <p:cNvPr id="265" name="TextBox 264"/>
            <p:cNvSpPr txBox="1"/>
            <p:nvPr/>
          </p:nvSpPr>
          <p:spPr>
            <a:xfrm>
              <a:off x="1676400" y="3200400"/>
              <a:ext cx="281546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A</a:t>
              </a:r>
            </a:p>
          </p:txBody>
        </p:sp>
        <p:grpSp>
          <p:nvGrpSpPr>
            <p:cNvPr id="6" name="Group 200"/>
            <p:cNvGrpSpPr/>
            <p:nvPr/>
          </p:nvGrpSpPr>
          <p:grpSpPr>
            <a:xfrm>
              <a:off x="1447795" y="3505200"/>
              <a:ext cx="738751" cy="298724"/>
              <a:chOff x="1447795" y="3505200"/>
              <a:chExt cx="738751" cy="298724"/>
            </a:xfrm>
          </p:grpSpPr>
          <p:sp>
            <p:nvSpPr>
              <p:cNvPr id="267" name="TextBox 266"/>
              <p:cNvSpPr txBox="1"/>
              <p:nvPr/>
            </p:nvSpPr>
            <p:spPr>
              <a:xfrm>
                <a:off x="1905000" y="3505200"/>
                <a:ext cx="281546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A</a:t>
                </a:r>
              </a:p>
            </p:txBody>
          </p:sp>
          <p:sp>
            <p:nvSpPr>
              <p:cNvPr id="268" name="TextBox 267"/>
              <p:cNvSpPr txBox="1"/>
              <p:nvPr/>
            </p:nvSpPr>
            <p:spPr>
              <a:xfrm>
                <a:off x="1447795" y="3505200"/>
                <a:ext cx="281545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A</a:t>
                </a:r>
              </a:p>
            </p:txBody>
          </p:sp>
          <p:cxnSp>
            <p:nvCxnSpPr>
              <p:cNvPr id="269" name="Straight Connector 268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277"/>
          <p:cNvGrpSpPr/>
          <p:nvPr/>
        </p:nvGrpSpPr>
        <p:grpSpPr>
          <a:xfrm>
            <a:off x="4945380" y="5433936"/>
            <a:ext cx="803001" cy="683994"/>
            <a:chOff x="1447802" y="3200400"/>
            <a:chExt cx="730000" cy="603524"/>
          </a:xfrm>
        </p:grpSpPr>
        <p:sp>
          <p:nvSpPr>
            <p:cNvPr id="279" name="TextBox 278"/>
            <p:cNvSpPr txBox="1"/>
            <p:nvPr/>
          </p:nvSpPr>
          <p:spPr>
            <a:xfrm>
              <a:off x="1676400" y="3200400"/>
              <a:ext cx="281545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A</a:t>
              </a:r>
            </a:p>
          </p:txBody>
        </p:sp>
        <p:grpSp>
          <p:nvGrpSpPr>
            <p:cNvPr id="8" name="Group 200"/>
            <p:cNvGrpSpPr/>
            <p:nvPr/>
          </p:nvGrpSpPr>
          <p:grpSpPr>
            <a:xfrm>
              <a:off x="1447802" y="3505200"/>
              <a:ext cx="730000" cy="298724"/>
              <a:chOff x="1447802" y="3505200"/>
              <a:chExt cx="730000" cy="298724"/>
            </a:xfrm>
          </p:grpSpPr>
          <p:sp>
            <p:nvSpPr>
              <p:cNvPr id="281" name="TextBox 280"/>
              <p:cNvSpPr txBox="1"/>
              <p:nvPr/>
            </p:nvSpPr>
            <p:spPr>
              <a:xfrm>
                <a:off x="1905000" y="3505200"/>
                <a:ext cx="272802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</a:t>
                </a: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1447802" y="3505200"/>
                <a:ext cx="281545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A</a:t>
                </a:r>
              </a:p>
            </p:txBody>
          </p:sp>
          <p:cxnSp>
            <p:nvCxnSpPr>
              <p:cNvPr id="283" name="Straight Connector 282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285"/>
          <p:cNvGrpSpPr/>
          <p:nvPr/>
        </p:nvGrpSpPr>
        <p:grpSpPr>
          <a:xfrm>
            <a:off x="3268981" y="6214551"/>
            <a:ext cx="803001" cy="683994"/>
            <a:chOff x="1447802" y="3200400"/>
            <a:chExt cx="730000" cy="603524"/>
          </a:xfrm>
        </p:grpSpPr>
        <p:sp>
          <p:nvSpPr>
            <p:cNvPr id="287" name="TextBox 286"/>
            <p:cNvSpPr txBox="1"/>
            <p:nvPr/>
          </p:nvSpPr>
          <p:spPr>
            <a:xfrm>
              <a:off x="1676400" y="3200400"/>
              <a:ext cx="272802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B</a:t>
              </a:r>
            </a:p>
          </p:txBody>
        </p:sp>
        <p:grpSp>
          <p:nvGrpSpPr>
            <p:cNvPr id="10" name="Group 200"/>
            <p:cNvGrpSpPr/>
            <p:nvPr/>
          </p:nvGrpSpPr>
          <p:grpSpPr>
            <a:xfrm>
              <a:off x="1447802" y="3505200"/>
              <a:ext cx="730000" cy="298724"/>
              <a:chOff x="1447802" y="3505200"/>
              <a:chExt cx="730000" cy="298724"/>
            </a:xfrm>
          </p:grpSpPr>
          <p:sp>
            <p:nvSpPr>
              <p:cNvPr id="289" name="TextBox 288"/>
              <p:cNvSpPr txBox="1"/>
              <p:nvPr/>
            </p:nvSpPr>
            <p:spPr>
              <a:xfrm>
                <a:off x="1905000" y="3505200"/>
                <a:ext cx="272802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</a:t>
                </a:r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>
                <a:off x="1447802" y="3505200"/>
                <a:ext cx="272801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</a:t>
                </a:r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oup 292"/>
          <p:cNvGrpSpPr/>
          <p:nvPr/>
        </p:nvGrpSpPr>
        <p:grpSpPr>
          <a:xfrm>
            <a:off x="4945386" y="6214551"/>
            <a:ext cx="812626" cy="683994"/>
            <a:chOff x="1447795" y="3200400"/>
            <a:chExt cx="738751" cy="603524"/>
          </a:xfrm>
        </p:grpSpPr>
        <p:sp>
          <p:nvSpPr>
            <p:cNvPr id="294" name="TextBox 293"/>
            <p:cNvSpPr txBox="1"/>
            <p:nvPr/>
          </p:nvSpPr>
          <p:spPr>
            <a:xfrm>
              <a:off x="1676400" y="3200400"/>
              <a:ext cx="272802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B</a:t>
              </a:r>
            </a:p>
          </p:txBody>
        </p:sp>
        <p:grpSp>
          <p:nvGrpSpPr>
            <p:cNvPr id="12" name="Group 200"/>
            <p:cNvGrpSpPr/>
            <p:nvPr/>
          </p:nvGrpSpPr>
          <p:grpSpPr>
            <a:xfrm>
              <a:off x="1447795" y="3505200"/>
              <a:ext cx="738751" cy="298724"/>
              <a:chOff x="1447795" y="3505200"/>
              <a:chExt cx="738751" cy="298724"/>
            </a:xfrm>
          </p:grpSpPr>
          <p:sp>
            <p:nvSpPr>
              <p:cNvPr id="296" name="TextBox 295"/>
              <p:cNvSpPr txBox="1"/>
              <p:nvPr/>
            </p:nvSpPr>
            <p:spPr>
              <a:xfrm>
                <a:off x="1905000" y="3505200"/>
                <a:ext cx="281546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A</a:t>
                </a:r>
              </a:p>
            </p:txBody>
          </p:sp>
          <p:sp>
            <p:nvSpPr>
              <p:cNvPr id="297" name="TextBox 296"/>
              <p:cNvSpPr txBox="1"/>
              <p:nvPr/>
            </p:nvSpPr>
            <p:spPr>
              <a:xfrm>
                <a:off x="1447795" y="3505200"/>
                <a:ext cx="272802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</a:t>
                </a:r>
              </a:p>
            </p:txBody>
          </p:sp>
          <p:cxnSp>
            <p:nvCxnSpPr>
              <p:cNvPr id="298" name="Straight Connector 297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301"/>
          <p:cNvGrpSpPr/>
          <p:nvPr/>
        </p:nvGrpSpPr>
        <p:grpSpPr>
          <a:xfrm>
            <a:off x="6705606" y="5433936"/>
            <a:ext cx="812626" cy="683994"/>
            <a:chOff x="1447795" y="3200400"/>
            <a:chExt cx="738751" cy="603524"/>
          </a:xfrm>
        </p:grpSpPr>
        <p:sp>
          <p:nvSpPr>
            <p:cNvPr id="303" name="TextBox 302"/>
            <p:cNvSpPr txBox="1"/>
            <p:nvPr/>
          </p:nvSpPr>
          <p:spPr>
            <a:xfrm>
              <a:off x="1676400" y="3200400"/>
              <a:ext cx="281546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A</a:t>
              </a:r>
            </a:p>
          </p:txBody>
        </p:sp>
        <p:grpSp>
          <p:nvGrpSpPr>
            <p:cNvPr id="14" name="Group 200"/>
            <p:cNvGrpSpPr/>
            <p:nvPr/>
          </p:nvGrpSpPr>
          <p:grpSpPr>
            <a:xfrm>
              <a:off x="1447795" y="3505200"/>
              <a:ext cx="738751" cy="298724"/>
              <a:chOff x="1447795" y="3505200"/>
              <a:chExt cx="738751" cy="298724"/>
            </a:xfrm>
          </p:grpSpPr>
          <p:sp>
            <p:nvSpPr>
              <p:cNvPr id="305" name="TextBox 304"/>
              <p:cNvSpPr txBox="1"/>
              <p:nvPr/>
            </p:nvSpPr>
            <p:spPr>
              <a:xfrm>
                <a:off x="1905000" y="3505200"/>
                <a:ext cx="281546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A</a:t>
                </a:r>
              </a:p>
            </p:txBody>
          </p:sp>
          <p:sp>
            <p:nvSpPr>
              <p:cNvPr id="306" name="TextBox 305"/>
              <p:cNvSpPr txBox="1"/>
              <p:nvPr/>
            </p:nvSpPr>
            <p:spPr>
              <a:xfrm>
                <a:off x="1447795" y="3505200"/>
                <a:ext cx="272802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</a:t>
                </a:r>
              </a:p>
            </p:txBody>
          </p:sp>
          <p:cxnSp>
            <p:nvCxnSpPr>
              <p:cNvPr id="307" name="Straight Connector 306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308"/>
          <p:cNvGrpSpPr/>
          <p:nvPr/>
        </p:nvGrpSpPr>
        <p:grpSpPr>
          <a:xfrm>
            <a:off x="8231330" y="5437311"/>
            <a:ext cx="812626" cy="683994"/>
            <a:chOff x="1447795" y="3200400"/>
            <a:chExt cx="738751" cy="603524"/>
          </a:xfrm>
        </p:grpSpPr>
        <p:sp>
          <p:nvSpPr>
            <p:cNvPr id="310" name="TextBox 309"/>
            <p:cNvSpPr txBox="1"/>
            <p:nvPr/>
          </p:nvSpPr>
          <p:spPr>
            <a:xfrm>
              <a:off x="1676400" y="3200400"/>
              <a:ext cx="272802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B</a:t>
              </a:r>
            </a:p>
          </p:txBody>
        </p:sp>
        <p:grpSp>
          <p:nvGrpSpPr>
            <p:cNvPr id="16" name="Group 200"/>
            <p:cNvGrpSpPr/>
            <p:nvPr/>
          </p:nvGrpSpPr>
          <p:grpSpPr>
            <a:xfrm>
              <a:off x="1447795" y="3505200"/>
              <a:ext cx="738751" cy="298724"/>
              <a:chOff x="1447795" y="3505200"/>
              <a:chExt cx="738751" cy="298724"/>
            </a:xfrm>
          </p:grpSpPr>
          <p:sp>
            <p:nvSpPr>
              <p:cNvPr id="312" name="TextBox 311"/>
              <p:cNvSpPr txBox="1"/>
              <p:nvPr/>
            </p:nvSpPr>
            <p:spPr>
              <a:xfrm>
                <a:off x="1905000" y="3505200"/>
                <a:ext cx="281546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A</a:t>
                </a:r>
              </a:p>
            </p:txBody>
          </p:sp>
          <p:sp>
            <p:nvSpPr>
              <p:cNvPr id="313" name="TextBox 312"/>
              <p:cNvSpPr txBox="1"/>
              <p:nvPr/>
            </p:nvSpPr>
            <p:spPr>
              <a:xfrm>
                <a:off x="1447795" y="3505200"/>
                <a:ext cx="281545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A</a:t>
                </a:r>
              </a:p>
            </p:txBody>
          </p:sp>
          <p:cxnSp>
            <p:nvCxnSpPr>
              <p:cNvPr id="314" name="Straight Connector 313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316"/>
          <p:cNvGrpSpPr/>
          <p:nvPr/>
        </p:nvGrpSpPr>
        <p:grpSpPr>
          <a:xfrm>
            <a:off x="6705601" y="6214551"/>
            <a:ext cx="803001" cy="683994"/>
            <a:chOff x="1447802" y="3200400"/>
            <a:chExt cx="730000" cy="603524"/>
          </a:xfrm>
        </p:grpSpPr>
        <p:sp>
          <p:nvSpPr>
            <p:cNvPr id="318" name="TextBox 317"/>
            <p:cNvSpPr txBox="1"/>
            <p:nvPr/>
          </p:nvSpPr>
          <p:spPr>
            <a:xfrm>
              <a:off x="1676400" y="3200400"/>
              <a:ext cx="281545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A</a:t>
              </a:r>
            </a:p>
          </p:txBody>
        </p:sp>
        <p:grpSp>
          <p:nvGrpSpPr>
            <p:cNvPr id="18" name="Group 200"/>
            <p:cNvGrpSpPr/>
            <p:nvPr/>
          </p:nvGrpSpPr>
          <p:grpSpPr>
            <a:xfrm>
              <a:off x="1447802" y="3505200"/>
              <a:ext cx="730000" cy="298724"/>
              <a:chOff x="1447802" y="3505200"/>
              <a:chExt cx="730000" cy="298724"/>
            </a:xfrm>
          </p:grpSpPr>
          <p:sp>
            <p:nvSpPr>
              <p:cNvPr id="320" name="TextBox 319"/>
              <p:cNvSpPr txBox="1"/>
              <p:nvPr/>
            </p:nvSpPr>
            <p:spPr>
              <a:xfrm>
                <a:off x="1905000" y="3505200"/>
                <a:ext cx="272802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</a:t>
                </a:r>
              </a:p>
            </p:txBody>
          </p:sp>
          <p:sp>
            <p:nvSpPr>
              <p:cNvPr id="321" name="TextBox 320"/>
              <p:cNvSpPr txBox="1"/>
              <p:nvPr/>
            </p:nvSpPr>
            <p:spPr>
              <a:xfrm>
                <a:off x="1447802" y="3505200"/>
                <a:ext cx="272801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</a:t>
                </a:r>
              </a:p>
            </p:txBody>
          </p:sp>
          <p:cxnSp>
            <p:nvCxnSpPr>
              <p:cNvPr id="322" name="Straight Connector 321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323"/>
          <p:cNvGrpSpPr/>
          <p:nvPr/>
        </p:nvGrpSpPr>
        <p:grpSpPr>
          <a:xfrm>
            <a:off x="8231328" y="6214551"/>
            <a:ext cx="803001" cy="683994"/>
            <a:chOff x="1447802" y="3200400"/>
            <a:chExt cx="730000" cy="603524"/>
          </a:xfrm>
        </p:grpSpPr>
        <p:sp>
          <p:nvSpPr>
            <p:cNvPr id="325" name="TextBox 324"/>
            <p:cNvSpPr txBox="1"/>
            <p:nvPr/>
          </p:nvSpPr>
          <p:spPr>
            <a:xfrm>
              <a:off x="1676400" y="3200400"/>
              <a:ext cx="281545" cy="29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A</a:t>
              </a:r>
            </a:p>
          </p:txBody>
        </p:sp>
        <p:grpSp>
          <p:nvGrpSpPr>
            <p:cNvPr id="20" name="Group 200"/>
            <p:cNvGrpSpPr/>
            <p:nvPr/>
          </p:nvGrpSpPr>
          <p:grpSpPr>
            <a:xfrm>
              <a:off x="1447802" y="3505200"/>
              <a:ext cx="730000" cy="298724"/>
              <a:chOff x="1447802" y="3505200"/>
              <a:chExt cx="730000" cy="298724"/>
            </a:xfrm>
          </p:grpSpPr>
          <p:sp>
            <p:nvSpPr>
              <p:cNvPr id="327" name="TextBox 326"/>
              <p:cNvSpPr txBox="1"/>
              <p:nvPr/>
            </p:nvSpPr>
            <p:spPr>
              <a:xfrm>
                <a:off x="1905000" y="3505200"/>
                <a:ext cx="272802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</a:t>
                </a:r>
              </a:p>
            </p:txBody>
          </p:sp>
          <p:sp>
            <p:nvSpPr>
              <p:cNvPr id="328" name="TextBox 327"/>
              <p:cNvSpPr txBox="1"/>
              <p:nvPr/>
            </p:nvSpPr>
            <p:spPr>
              <a:xfrm>
                <a:off x="1447802" y="3505200"/>
                <a:ext cx="272801" cy="298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</a:t>
                </a:r>
              </a:p>
            </p:txBody>
          </p:sp>
          <p:cxnSp>
            <p:nvCxnSpPr>
              <p:cNvPr id="329" name="Straight Connector 328"/>
              <p:cNvCxnSpPr/>
              <p:nvPr/>
            </p:nvCxnSpPr>
            <p:spPr>
              <a:xfrm>
                <a:off x="1905000" y="3505200"/>
                <a:ext cx="76200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flipV="1">
                <a:off x="1676400" y="3505200"/>
                <a:ext cx="95528" cy="76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2" name="TextBox 331"/>
          <p:cNvSpPr txBox="1"/>
          <p:nvPr/>
        </p:nvSpPr>
        <p:spPr>
          <a:xfrm>
            <a:off x="7276282" y="6131563"/>
            <a:ext cx="1019936" cy="795304"/>
          </a:xfrm>
          <a:prstGeom prst="rect">
            <a:avLst/>
          </a:prstGeom>
          <a:noFill/>
        </p:spPr>
        <p:txBody>
          <a:bodyPr wrap="none" lIns="101811" tIns="50906" rIns="101811" bIns="50906" rtlCol="0">
            <a:spAutoFit/>
          </a:bodyPr>
          <a:lstStyle/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5</a:t>
            </a:r>
            <a:r>
              <a:rPr lang="en-US" sz="1600" dirty="0"/>
              <a:t> = 0.125</a:t>
            </a:r>
          </a:p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5</a:t>
            </a:r>
            <a:r>
              <a:rPr lang="en-US" sz="1600" dirty="0"/>
              <a:t> = 8</a:t>
            </a:r>
          </a:p>
          <a:p>
            <a:pPr algn="ctr"/>
            <a:r>
              <a:rPr lang="en-US" sz="1300" i="1" dirty="0"/>
              <a:t>variant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7104625" y="5261214"/>
            <a:ext cx="1204281" cy="795304"/>
          </a:xfrm>
          <a:prstGeom prst="rect">
            <a:avLst/>
          </a:prstGeom>
          <a:noFill/>
        </p:spPr>
        <p:txBody>
          <a:bodyPr wrap="none" lIns="101811" tIns="50906" rIns="101811" bIns="50906" rtlCol="0">
            <a:spAutoFit/>
          </a:bodyPr>
          <a:lstStyle/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2var</a:t>
            </a:r>
            <a:r>
              <a:rPr lang="en-US" sz="1600" dirty="0"/>
              <a:t> = 0.125</a:t>
            </a:r>
          </a:p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2 </a:t>
            </a:r>
            <a:r>
              <a:rPr lang="en-US" sz="1600" b="1" i="1" baseline="-25000" dirty="0" err="1"/>
              <a:t>var</a:t>
            </a:r>
            <a:r>
              <a:rPr lang="en-US" sz="1600" b="1" i="1" dirty="0"/>
              <a:t> </a:t>
            </a:r>
            <a:r>
              <a:rPr lang="en-US" sz="1600" dirty="0"/>
              <a:t>= 8</a:t>
            </a:r>
          </a:p>
          <a:p>
            <a:pPr algn="ctr"/>
            <a:r>
              <a:rPr lang="en-US" sz="1300" i="1" dirty="0"/>
              <a:t>variant</a:t>
            </a:r>
          </a:p>
        </p:txBody>
      </p:sp>
      <p:sp>
        <p:nvSpPr>
          <p:cNvPr id="334" name="TextBox 333"/>
          <p:cNvSpPr txBox="1"/>
          <p:nvPr/>
        </p:nvSpPr>
        <p:spPr>
          <a:xfrm>
            <a:off x="5599882" y="5347574"/>
            <a:ext cx="1019936" cy="595249"/>
          </a:xfrm>
          <a:prstGeom prst="rect">
            <a:avLst/>
          </a:prstGeom>
          <a:noFill/>
        </p:spPr>
        <p:txBody>
          <a:bodyPr wrap="none" lIns="101811" tIns="50906" rIns="101811" bIns="50906" rtlCol="0">
            <a:spAutoFit/>
          </a:bodyPr>
          <a:lstStyle/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2</a:t>
            </a:r>
            <a:r>
              <a:rPr lang="en-US" sz="1600" dirty="0"/>
              <a:t> = 0.125</a:t>
            </a:r>
            <a:endParaRPr lang="en-US" sz="1600" b="1" i="1" dirty="0"/>
          </a:p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2</a:t>
            </a:r>
            <a:r>
              <a:rPr lang="en-US" sz="1600" b="1" i="1" dirty="0"/>
              <a:t> </a:t>
            </a:r>
            <a:r>
              <a:rPr lang="en-US" sz="1600" dirty="0"/>
              <a:t>= 8</a:t>
            </a:r>
          </a:p>
        </p:txBody>
      </p:sp>
      <p:sp>
        <p:nvSpPr>
          <p:cNvPr id="335" name="TextBox 334"/>
          <p:cNvSpPr txBox="1"/>
          <p:nvPr/>
        </p:nvSpPr>
        <p:spPr>
          <a:xfrm>
            <a:off x="3839662" y="6229460"/>
            <a:ext cx="1019936" cy="595249"/>
          </a:xfrm>
          <a:prstGeom prst="rect">
            <a:avLst/>
          </a:prstGeom>
          <a:noFill/>
        </p:spPr>
        <p:txBody>
          <a:bodyPr wrap="none" lIns="101811" tIns="50906" rIns="101811" bIns="50906" rtlCol="0">
            <a:spAutoFit/>
          </a:bodyPr>
          <a:lstStyle/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6</a:t>
            </a:r>
            <a:r>
              <a:rPr lang="en-US" sz="1600" dirty="0"/>
              <a:t> = 0.125</a:t>
            </a:r>
            <a:endParaRPr lang="en-US" sz="1600" b="1" i="1" dirty="0"/>
          </a:p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6</a:t>
            </a:r>
            <a:r>
              <a:rPr lang="en-US" sz="1600" dirty="0"/>
              <a:t>= 8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5599882" y="6229460"/>
            <a:ext cx="1019936" cy="595249"/>
          </a:xfrm>
          <a:prstGeom prst="rect">
            <a:avLst/>
          </a:prstGeom>
          <a:noFill/>
        </p:spPr>
        <p:txBody>
          <a:bodyPr wrap="none" lIns="101811" tIns="50906" rIns="101811" bIns="50906" rtlCol="0">
            <a:spAutoFit/>
          </a:bodyPr>
          <a:lstStyle/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5</a:t>
            </a:r>
            <a:r>
              <a:rPr lang="en-US" sz="1600" dirty="0"/>
              <a:t> = 0.125</a:t>
            </a:r>
          </a:p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5</a:t>
            </a:r>
            <a:r>
              <a:rPr lang="en-US" sz="1600" b="1" i="1" dirty="0"/>
              <a:t> </a:t>
            </a:r>
            <a:r>
              <a:rPr lang="en-US" sz="1600" dirty="0"/>
              <a:t>= 8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8803076" y="6229460"/>
            <a:ext cx="1019936" cy="595249"/>
          </a:xfrm>
          <a:prstGeom prst="rect">
            <a:avLst/>
          </a:prstGeom>
          <a:noFill/>
        </p:spPr>
        <p:txBody>
          <a:bodyPr wrap="none" lIns="101811" tIns="50906" rIns="101811" bIns="50906" rtlCol="0">
            <a:spAutoFit/>
          </a:bodyPr>
          <a:lstStyle/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4</a:t>
            </a:r>
            <a:r>
              <a:rPr lang="en-US" sz="1600" dirty="0"/>
              <a:t> = 0.125</a:t>
            </a:r>
          </a:p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4</a:t>
            </a:r>
            <a:r>
              <a:rPr lang="en-US" sz="1600" b="1" i="1" dirty="0"/>
              <a:t> </a:t>
            </a:r>
            <a:r>
              <a:rPr lang="en-US" sz="1600" dirty="0"/>
              <a:t>= 8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2263144" y="431806"/>
            <a:ext cx="5469060" cy="453384"/>
          </a:xfrm>
          <a:prstGeom prst="rect">
            <a:avLst/>
          </a:prstGeom>
          <a:noFill/>
        </p:spPr>
        <p:txBody>
          <a:bodyPr wrap="none" lIns="101811" tIns="50906" rIns="101811" bIns="50906" rtlCol="0">
            <a:spAutoFit/>
          </a:bodyPr>
          <a:lstStyle/>
          <a:p>
            <a:r>
              <a:rPr lang="en-US" sz="2200" b="1" dirty="0"/>
              <a:t>2-D Configuration Variable Values when </a:t>
            </a:r>
            <a:r>
              <a:rPr lang="en-US" sz="2200" b="1" i="1" dirty="0"/>
              <a:t>h = 1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8785042" y="5347574"/>
            <a:ext cx="1019936" cy="595249"/>
          </a:xfrm>
          <a:prstGeom prst="rect">
            <a:avLst/>
          </a:prstGeom>
          <a:noFill/>
        </p:spPr>
        <p:txBody>
          <a:bodyPr wrap="none" lIns="101811" tIns="50906" rIns="101811" bIns="50906" rtlCol="0">
            <a:spAutoFit/>
          </a:bodyPr>
          <a:lstStyle/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3</a:t>
            </a:r>
            <a:r>
              <a:rPr lang="en-US" sz="1600" dirty="0"/>
              <a:t> = 0.125</a:t>
            </a:r>
          </a:p>
          <a:p>
            <a:pPr algn="ctr"/>
            <a:r>
              <a:rPr lang="en-US" sz="1600" b="1" i="1" dirty="0"/>
              <a:t>Z</a:t>
            </a:r>
            <a:r>
              <a:rPr lang="en-US" sz="1600" b="1" i="1" baseline="-25000" dirty="0"/>
              <a:t>3</a:t>
            </a:r>
            <a:r>
              <a:rPr lang="en-US" sz="1600" dirty="0"/>
              <a:t>= 8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520440" y="6905427"/>
            <a:ext cx="5867400" cy="348740"/>
          </a:xfrm>
          <a:prstGeom prst="rect">
            <a:avLst/>
          </a:prstGeom>
          <a:noFill/>
        </p:spPr>
        <p:txBody>
          <a:bodyPr wrap="square" lIns="101811" tIns="50906" rIns="101811" bIns="50906" rtlCol="0">
            <a:spAutoFit/>
          </a:bodyPr>
          <a:lstStyle/>
          <a:p>
            <a:pPr algn="ctr"/>
            <a:r>
              <a:rPr lang="en-US" sz="1600" b="1" i="1" dirty="0" err="1"/>
              <a:t>z</a:t>
            </a:r>
            <a:r>
              <a:rPr lang="en-US" sz="1600" b="1" i="1" baseline="-25000" dirty="0" err="1"/>
              <a:t>i</a:t>
            </a:r>
            <a:r>
              <a:rPr lang="en-US" sz="1600" dirty="0"/>
              <a:t> = fraction of triplets of type </a:t>
            </a:r>
            <a:r>
              <a:rPr lang="en-US" sz="1600" i="1" dirty="0" err="1"/>
              <a:t>i</a:t>
            </a:r>
            <a:r>
              <a:rPr lang="en-US" sz="1600" dirty="0"/>
              <a:t>; </a:t>
            </a:r>
            <a:r>
              <a:rPr lang="en-US" sz="1600" b="1" i="1" dirty="0" err="1"/>
              <a:t>Z</a:t>
            </a:r>
            <a:r>
              <a:rPr lang="en-US" sz="1600" b="1" i="1" baseline="-25000" dirty="0" err="1"/>
              <a:t>i</a:t>
            </a:r>
            <a:r>
              <a:rPr lang="en-US" sz="1600" b="1" i="1" dirty="0"/>
              <a:t> </a:t>
            </a:r>
            <a:r>
              <a:rPr lang="en-US" sz="1600" dirty="0"/>
              <a:t>= total number of triplets of type </a:t>
            </a:r>
            <a:r>
              <a:rPr lang="en-US" sz="1600" i="1" dirty="0" err="1"/>
              <a:t>i</a:t>
            </a:r>
            <a:r>
              <a:rPr lang="en-US" sz="1600" i="1" dirty="0"/>
              <a:t> 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7124707" y="2203732"/>
            <a:ext cx="2766059" cy="73250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101811" tIns="50906" rIns="101811" bIns="50906" rtlCol="0">
            <a:spAutoFit/>
          </a:bodyPr>
          <a:lstStyle/>
          <a:p>
            <a:pPr algn="ctr"/>
            <a:r>
              <a:rPr lang="en-US" dirty="0"/>
              <a:t>Total number of triplets = 2*number of units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167640" y="1813564"/>
            <a:ext cx="1760220" cy="167429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101811" tIns="50906" rIns="101811" bIns="50906" rtlCol="0">
            <a:spAutoFit/>
          </a:bodyPr>
          <a:lstStyle/>
          <a:p>
            <a:pPr algn="ctr"/>
            <a:r>
              <a:rPr lang="en-US" dirty="0"/>
              <a:t>Envelope configuration: wraparounds vertically and horizontally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485900" y="4185920"/>
            <a:ext cx="1005840" cy="51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491740" y="4185920"/>
            <a:ext cx="100584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82980" y="4704080"/>
            <a:ext cx="1005840" cy="51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988820" y="4704080"/>
            <a:ext cx="1005840" cy="51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994660" y="4704080"/>
            <a:ext cx="922020" cy="51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3329945" y="4790442"/>
            <a:ext cx="361127" cy="410593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324105" y="4803667"/>
            <a:ext cx="361127" cy="410593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21185" y="4285507"/>
            <a:ext cx="361127" cy="410593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318265" y="4803667"/>
            <a:ext cx="361127" cy="410593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827023" y="4285504"/>
            <a:ext cx="356541" cy="418576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3497580" y="4185920"/>
            <a:ext cx="100584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4503420" y="4185920"/>
            <a:ext cx="100584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5509260" y="4185920"/>
            <a:ext cx="1005840" cy="51816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76" name="TextBox 175"/>
          <p:cNvSpPr txBox="1"/>
          <p:nvPr/>
        </p:nvSpPr>
        <p:spPr>
          <a:xfrm>
            <a:off x="5844545" y="4272282"/>
            <a:ext cx="361127" cy="410593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4838703" y="4285504"/>
            <a:ext cx="356541" cy="418576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3832863" y="4285504"/>
            <a:ext cx="356541" cy="418576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3916680" y="4704080"/>
            <a:ext cx="108966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5006340" y="4704080"/>
            <a:ext cx="1089660" cy="51816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83" name="TextBox 182"/>
          <p:cNvSpPr txBox="1"/>
          <p:nvPr/>
        </p:nvSpPr>
        <p:spPr>
          <a:xfrm>
            <a:off x="5320363" y="4803667"/>
            <a:ext cx="361127" cy="410593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4314520" y="4803664"/>
            <a:ext cx="356541" cy="418576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94" name="Oval 93"/>
          <p:cNvSpPr/>
          <p:nvPr/>
        </p:nvSpPr>
        <p:spPr>
          <a:xfrm>
            <a:off x="1318260" y="5826760"/>
            <a:ext cx="335280" cy="3454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821180" y="5826760"/>
            <a:ext cx="335280" cy="345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2324100" y="5826760"/>
            <a:ext cx="335280" cy="3454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827020" y="5826760"/>
            <a:ext cx="335280" cy="3454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329940" y="5826760"/>
            <a:ext cx="335280" cy="345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3832860" y="5826760"/>
            <a:ext cx="335280" cy="345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335780" y="5826760"/>
            <a:ext cx="335280" cy="3454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838700" y="5826760"/>
            <a:ext cx="335280" cy="345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341620" y="5826760"/>
            <a:ext cx="335280" cy="345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5844540" y="6085840"/>
            <a:ext cx="83820" cy="863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012180" y="6085840"/>
            <a:ext cx="83820" cy="863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6179820" y="6085840"/>
            <a:ext cx="83820" cy="863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cxnSp>
        <p:nvCxnSpPr>
          <p:cNvPr id="112" name="Straight Arrow Connector 111"/>
          <p:cNvCxnSpPr>
            <a:stCxn id="94" idx="0"/>
            <a:endCxn id="80" idx="2"/>
          </p:cNvCxnSpPr>
          <p:nvPr/>
        </p:nvCxnSpPr>
        <p:spPr>
          <a:xfrm flipV="1">
            <a:off x="1485900" y="5214260"/>
            <a:ext cx="12929" cy="61250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94" idx="0"/>
          </p:cNvCxnSpPr>
          <p:nvPr/>
        </p:nvCxnSpPr>
        <p:spPr>
          <a:xfrm flipV="1">
            <a:off x="1485900" y="4704080"/>
            <a:ext cx="2430780" cy="11226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94" idx="0"/>
            <a:endCxn id="184" idx="2"/>
          </p:cNvCxnSpPr>
          <p:nvPr/>
        </p:nvCxnSpPr>
        <p:spPr>
          <a:xfrm flipV="1">
            <a:off x="1485900" y="5222240"/>
            <a:ext cx="3006890" cy="6045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184" idx="2"/>
          </p:cNvCxnSpPr>
          <p:nvPr/>
        </p:nvCxnSpPr>
        <p:spPr>
          <a:xfrm flipH="1" flipV="1">
            <a:off x="4492790" y="5222240"/>
            <a:ext cx="513550" cy="6045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06" idx="0"/>
          </p:cNvCxnSpPr>
          <p:nvPr/>
        </p:nvCxnSpPr>
        <p:spPr>
          <a:xfrm flipH="1" flipV="1">
            <a:off x="3497580" y="5222240"/>
            <a:ext cx="1508760" cy="6045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94" idx="0"/>
            <a:endCxn id="175" idx="2"/>
          </p:cNvCxnSpPr>
          <p:nvPr/>
        </p:nvCxnSpPr>
        <p:spPr>
          <a:xfrm flipV="1">
            <a:off x="1485900" y="4704080"/>
            <a:ext cx="4526280" cy="112268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06" idx="0"/>
            <a:endCxn id="175" idx="2"/>
          </p:cNvCxnSpPr>
          <p:nvPr/>
        </p:nvCxnSpPr>
        <p:spPr>
          <a:xfrm flipV="1">
            <a:off x="5006340" y="4704080"/>
            <a:ext cx="1005840" cy="11226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106" idx="0"/>
          </p:cNvCxnSpPr>
          <p:nvPr/>
        </p:nvCxnSpPr>
        <p:spPr>
          <a:xfrm flipH="1" flipV="1">
            <a:off x="1485900" y="5222240"/>
            <a:ext cx="3520440" cy="6045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/>
          <p:cNvSpPr/>
          <p:nvPr/>
        </p:nvSpPr>
        <p:spPr>
          <a:xfrm>
            <a:off x="1653540" y="2286000"/>
            <a:ext cx="335280" cy="3454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156460" y="2286000"/>
            <a:ext cx="335280" cy="345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2659380" y="2286000"/>
            <a:ext cx="335280" cy="3454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3162300" y="2286000"/>
            <a:ext cx="335280" cy="3454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3665220" y="2286000"/>
            <a:ext cx="335280" cy="345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4168140" y="2286000"/>
            <a:ext cx="335280" cy="345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4671060" y="2286000"/>
            <a:ext cx="335280" cy="3454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5173980" y="2286000"/>
            <a:ext cx="335280" cy="345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5676900" y="2286000"/>
            <a:ext cx="335280" cy="345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6179820" y="2545080"/>
            <a:ext cx="83820" cy="863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6347460" y="2545080"/>
            <a:ext cx="83820" cy="863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6515100" y="2545080"/>
            <a:ext cx="83820" cy="863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cxnSp>
        <p:nvCxnSpPr>
          <p:cNvPr id="192" name="Straight Arrow Connector 191"/>
          <p:cNvCxnSpPr>
            <a:endCxn id="169" idx="4"/>
          </p:cNvCxnSpPr>
          <p:nvPr/>
        </p:nvCxnSpPr>
        <p:spPr>
          <a:xfrm flipV="1">
            <a:off x="2324100" y="2631440"/>
            <a:ext cx="1005840" cy="51816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68" idx="4"/>
          </p:cNvCxnSpPr>
          <p:nvPr/>
        </p:nvCxnSpPr>
        <p:spPr>
          <a:xfrm flipV="1">
            <a:off x="2324100" y="2631440"/>
            <a:ext cx="502920" cy="51816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endCxn id="166" idx="4"/>
          </p:cNvCxnSpPr>
          <p:nvPr/>
        </p:nvCxnSpPr>
        <p:spPr>
          <a:xfrm flipH="1" flipV="1">
            <a:off x="1821180" y="2631440"/>
            <a:ext cx="502920" cy="51816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/>
          <p:nvPr/>
        </p:nvCxnSpPr>
        <p:spPr>
          <a:xfrm flipV="1">
            <a:off x="2324100" y="2631440"/>
            <a:ext cx="2514600" cy="51816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7018020" y="5654045"/>
            <a:ext cx="2430780" cy="697627"/>
          </a:xfrm>
          <a:prstGeom prst="rect">
            <a:avLst/>
          </a:prstGeom>
          <a:noFill/>
        </p:spPr>
        <p:txBody>
          <a:bodyPr wrap="square" lIns="101823" tIns="50911" rIns="101823" bIns="50911" rtlCol="0">
            <a:spAutoFit/>
          </a:bodyPr>
          <a:lstStyle/>
          <a:p>
            <a:pPr algn="ctr"/>
            <a:r>
              <a:rPr lang="en-US" dirty="0"/>
              <a:t>Markov Blanket: </a:t>
            </a:r>
            <a:r>
              <a:rPr lang="en-US" sz="1800" i="1" dirty="0"/>
              <a:t>Sensing Units (s)</a:t>
            </a:r>
          </a:p>
        </p:txBody>
      </p:sp>
      <p:cxnSp>
        <p:nvCxnSpPr>
          <p:cNvPr id="207" name="Straight Arrow Connector 206"/>
          <p:cNvCxnSpPr>
            <a:endCxn id="167" idx="4"/>
          </p:cNvCxnSpPr>
          <p:nvPr/>
        </p:nvCxnSpPr>
        <p:spPr>
          <a:xfrm flipV="1">
            <a:off x="2324100" y="2631440"/>
            <a:ext cx="0" cy="51816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endCxn id="170" idx="4"/>
          </p:cNvCxnSpPr>
          <p:nvPr/>
        </p:nvCxnSpPr>
        <p:spPr>
          <a:xfrm flipV="1">
            <a:off x="2324100" y="2631440"/>
            <a:ext cx="1508760" cy="51816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>
            <a:endCxn id="171" idx="4"/>
          </p:cNvCxnSpPr>
          <p:nvPr/>
        </p:nvCxnSpPr>
        <p:spPr>
          <a:xfrm flipV="1">
            <a:off x="2324100" y="2631440"/>
            <a:ext cx="2011680" cy="51816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endCxn id="181" idx="4"/>
          </p:cNvCxnSpPr>
          <p:nvPr/>
        </p:nvCxnSpPr>
        <p:spPr>
          <a:xfrm flipV="1">
            <a:off x="2324100" y="2631440"/>
            <a:ext cx="3017520" cy="51816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>
            <a:endCxn id="182" idx="4"/>
          </p:cNvCxnSpPr>
          <p:nvPr/>
        </p:nvCxnSpPr>
        <p:spPr>
          <a:xfrm flipV="1">
            <a:off x="2324100" y="2631440"/>
            <a:ext cx="3520440" cy="51816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39"/>
          <p:cNvGrpSpPr/>
          <p:nvPr/>
        </p:nvGrpSpPr>
        <p:grpSpPr>
          <a:xfrm>
            <a:off x="7088324" y="3802232"/>
            <a:ext cx="2328073" cy="991771"/>
            <a:chOff x="6367064" y="2667000"/>
            <a:chExt cx="2116425" cy="875092"/>
          </a:xfrm>
        </p:grpSpPr>
        <p:grpSp>
          <p:nvGrpSpPr>
            <p:cNvPr id="3" name="Group 138"/>
            <p:cNvGrpSpPr/>
            <p:nvPr/>
          </p:nvGrpSpPr>
          <p:grpSpPr>
            <a:xfrm>
              <a:off x="6553194" y="2667000"/>
              <a:ext cx="1676406" cy="353038"/>
              <a:chOff x="6476994" y="2667000"/>
              <a:chExt cx="1676406" cy="353038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6476994" y="2667000"/>
                <a:ext cx="1540104" cy="353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Internal States</a:t>
                </a:r>
              </a:p>
            </p:txBody>
          </p:sp>
          <p:graphicFrame>
            <p:nvGraphicFramePr>
              <p:cNvPr id="84" name="Object 83"/>
              <p:cNvGraphicFramePr>
                <a:graphicFrameLocks noChangeAspect="1"/>
              </p:cNvGraphicFramePr>
              <p:nvPr/>
            </p:nvGraphicFramePr>
            <p:xfrm>
              <a:off x="7924800" y="2724150"/>
              <a:ext cx="228600" cy="2476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0" name="Equation" r:id="rId4" imgW="152280" imgH="164880" progId="">
                      <p:embed/>
                    </p:oleObj>
                  </mc:Choice>
                  <mc:Fallback>
                    <p:oleObj name="Equation" r:id="rId4" imgW="152280" imgH="164880" progId="">
                      <p:embed/>
                      <p:pic>
                        <p:nvPicPr>
                          <p:cNvPr id="84" name="Object 8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924800" y="2724150"/>
                            <a:ext cx="228600" cy="2476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85" name="TextBox 84"/>
            <p:cNvSpPr txBox="1"/>
            <p:nvPr/>
          </p:nvSpPr>
          <p:spPr>
            <a:xfrm>
              <a:off x="6367064" y="2971800"/>
              <a:ext cx="2116425" cy="570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tabLst>
                  <a:tab pos="1272787" algn="l"/>
                </a:tabLst>
              </a:pPr>
              <a:r>
                <a:rPr lang="en-US" sz="1600" dirty="0"/>
                <a:t> </a:t>
              </a:r>
              <a:r>
                <a:rPr lang="en-US" sz="1800" i="1" dirty="0"/>
                <a:t>Representational units</a:t>
              </a:r>
            </a:p>
            <a:p>
              <a:pPr algn="ctr">
                <a:tabLst>
                  <a:tab pos="1272787" algn="l"/>
                </a:tabLst>
              </a:pPr>
              <a:r>
                <a:rPr lang="en-US" sz="1800" i="1" dirty="0"/>
                <a:t> (r)</a:t>
              </a:r>
            </a:p>
          </p:txBody>
        </p:sp>
      </p:grpSp>
      <p:sp>
        <p:nvSpPr>
          <p:cNvPr id="86" name="Rectangle 85"/>
          <p:cNvSpPr/>
          <p:nvPr/>
        </p:nvSpPr>
        <p:spPr>
          <a:xfrm>
            <a:off x="1821180" y="3149600"/>
            <a:ext cx="1005840" cy="51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2827020" y="3149600"/>
            <a:ext cx="100584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318260" y="3667760"/>
            <a:ext cx="1005840" cy="51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324100" y="3667760"/>
            <a:ext cx="1005840" cy="51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329940" y="3667760"/>
            <a:ext cx="922020" cy="51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3665225" y="3754122"/>
            <a:ext cx="361127" cy="410593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659385" y="3767347"/>
            <a:ext cx="361127" cy="410593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156465" y="3249187"/>
            <a:ext cx="361127" cy="410593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653545" y="3767347"/>
            <a:ext cx="361127" cy="410593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162303" y="3249184"/>
            <a:ext cx="356541" cy="418576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3832860" y="3149600"/>
            <a:ext cx="100584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4838700" y="3149600"/>
            <a:ext cx="100584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5844540" y="3149600"/>
            <a:ext cx="1005840" cy="51816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6179825" y="3235962"/>
            <a:ext cx="361127" cy="410593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5173983" y="3249184"/>
            <a:ext cx="356541" cy="418576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168143" y="3249184"/>
            <a:ext cx="356541" cy="418576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4251960" y="3667760"/>
            <a:ext cx="108966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341620" y="3667760"/>
            <a:ext cx="1089660" cy="51816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5655643" y="3767347"/>
            <a:ext cx="361127" cy="410593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4649800" y="3767344"/>
            <a:ext cx="356541" cy="418576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b="1" dirty="0"/>
              <a:t>B</a:t>
            </a:r>
          </a:p>
        </p:txBody>
      </p:sp>
      <p:grpSp>
        <p:nvGrpSpPr>
          <p:cNvPr id="4" name="Group 129"/>
          <p:cNvGrpSpPr/>
          <p:nvPr/>
        </p:nvGrpSpPr>
        <p:grpSpPr>
          <a:xfrm>
            <a:off x="2156460" y="6863080"/>
            <a:ext cx="3520440" cy="604520"/>
            <a:chOff x="1600200" y="5181600"/>
            <a:chExt cx="3200400" cy="533400"/>
          </a:xfrm>
        </p:grpSpPr>
        <p:sp>
          <p:nvSpPr>
            <p:cNvPr id="125" name="Flowchart: Data 124"/>
            <p:cNvSpPr/>
            <p:nvPr/>
          </p:nvSpPr>
          <p:spPr>
            <a:xfrm>
              <a:off x="1600200" y="5181600"/>
              <a:ext cx="3200400" cy="533400"/>
            </a:xfrm>
            <a:prstGeom prst="flowChartInputOutput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2133600" y="5257800"/>
              <a:ext cx="1917484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External States     </a:t>
              </a:r>
              <a:r>
                <a:rPr lang="en-US" baseline="-25000" dirty="0"/>
                <a:t>1</a:t>
              </a:r>
            </a:p>
          </p:txBody>
        </p:sp>
        <p:graphicFrame>
          <p:nvGraphicFramePr>
            <p:cNvPr id="1027" name="Object 3"/>
            <p:cNvGraphicFramePr>
              <a:graphicFrameLocks noChangeAspect="1"/>
            </p:cNvGraphicFramePr>
            <p:nvPr/>
          </p:nvGraphicFramePr>
          <p:xfrm>
            <a:off x="3657600" y="5334000"/>
            <a:ext cx="246063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1" name="Equation" r:id="rId6" imgW="177480" imgH="164880" progId="">
                    <p:embed/>
                  </p:oleObj>
                </mc:Choice>
                <mc:Fallback>
                  <p:oleObj name="Equation" r:id="rId6" imgW="177480" imgH="164880" progId="">
                    <p:embed/>
                    <p:pic>
                      <p:nvPicPr>
                        <p:cNvPr id="1027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7600" y="5334000"/>
                          <a:ext cx="246063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7" name="Flowchart: Data 126"/>
          <p:cNvSpPr/>
          <p:nvPr/>
        </p:nvSpPr>
        <p:spPr>
          <a:xfrm>
            <a:off x="2491740" y="990600"/>
            <a:ext cx="3520440" cy="604520"/>
          </a:xfrm>
          <a:prstGeom prst="flowChartInputOutpu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3078485" y="1076962"/>
            <a:ext cx="2130201" cy="410593"/>
          </a:xfrm>
          <a:prstGeom prst="rect">
            <a:avLst/>
          </a:prstGeom>
          <a:noFill/>
        </p:spPr>
        <p:txBody>
          <a:bodyPr wrap="none" lIns="101823" tIns="50911" rIns="101823" bIns="50911" rtlCol="0">
            <a:spAutoFit/>
          </a:bodyPr>
          <a:lstStyle/>
          <a:p>
            <a:r>
              <a:rPr lang="en-US" dirty="0"/>
              <a:t>External States     </a:t>
            </a:r>
            <a:r>
              <a:rPr lang="en-US" baseline="-25000" dirty="0"/>
              <a:t>2</a:t>
            </a:r>
          </a:p>
        </p:txBody>
      </p:sp>
      <p:graphicFrame>
        <p:nvGraphicFramePr>
          <p:cNvPr id="129" name="Object 3"/>
          <p:cNvGraphicFramePr>
            <a:graphicFrameLocks noChangeAspect="1"/>
          </p:cNvGraphicFramePr>
          <p:nvPr/>
        </p:nvGraphicFramePr>
        <p:xfrm>
          <a:off x="4754886" y="1163320"/>
          <a:ext cx="270669" cy="259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8" imgW="177480" imgH="164880" progId="">
                  <p:embed/>
                </p:oleObj>
              </mc:Choice>
              <mc:Fallback>
                <p:oleObj name="Equation" r:id="rId8" imgW="177480" imgH="164880" progId="">
                  <p:embed/>
                  <p:pic>
                    <p:nvPicPr>
                      <p:cNvPr id="12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4886" y="1163320"/>
                        <a:ext cx="270669" cy="259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" name="Down Arrow 130"/>
          <p:cNvSpPr/>
          <p:nvPr/>
        </p:nvSpPr>
        <p:spPr>
          <a:xfrm flipV="1">
            <a:off x="3581400" y="6344920"/>
            <a:ext cx="754380" cy="518160"/>
          </a:xfrm>
          <a:prstGeom prst="down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33" name="Down Arrow 132"/>
          <p:cNvSpPr/>
          <p:nvPr/>
        </p:nvSpPr>
        <p:spPr>
          <a:xfrm flipV="1">
            <a:off x="3665220" y="1595120"/>
            <a:ext cx="754380" cy="518160"/>
          </a:xfrm>
          <a:prstGeom prst="down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34" name="Right Brace 133"/>
          <p:cNvSpPr/>
          <p:nvPr/>
        </p:nvSpPr>
        <p:spPr>
          <a:xfrm>
            <a:off x="7018020" y="5740400"/>
            <a:ext cx="335280" cy="604520"/>
          </a:xfrm>
          <a:prstGeom prst="righ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36" name="TextBox 135"/>
          <p:cNvSpPr txBox="1"/>
          <p:nvPr/>
        </p:nvSpPr>
        <p:spPr>
          <a:xfrm>
            <a:off x="7018020" y="2199645"/>
            <a:ext cx="2430780" cy="697627"/>
          </a:xfrm>
          <a:prstGeom prst="rect">
            <a:avLst/>
          </a:prstGeom>
          <a:noFill/>
        </p:spPr>
        <p:txBody>
          <a:bodyPr wrap="square" lIns="101823" tIns="50911" rIns="101823" bIns="50911" rtlCol="0">
            <a:spAutoFit/>
          </a:bodyPr>
          <a:lstStyle/>
          <a:p>
            <a:pPr algn="ctr"/>
            <a:r>
              <a:rPr lang="en-US" dirty="0"/>
              <a:t>Markov Blanket: </a:t>
            </a:r>
            <a:r>
              <a:rPr lang="en-US" sz="1800" i="1" dirty="0"/>
              <a:t>Active Units (a)</a:t>
            </a:r>
          </a:p>
        </p:txBody>
      </p:sp>
      <p:sp>
        <p:nvSpPr>
          <p:cNvPr id="138" name="Right Brace 137"/>
          <p:cNvSpPr/>
          <p:nvPr/>
        </p:nvSpPr>
        <p:spPr>
          <a:xfrm>
            <a:off x="7018020" y="2199640"/>
            <a:ext cx="335280" cy="604520"/>
          </a:xfrm>
          <a:prstGeom prst="righ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41" name="Right Brace 140"/>
          <p:cNvSpPr/>
          <p:nvPr/>
        </p:nvSpPr>
        <p:spPr>
          <a:xfrm>
            <a:off x="7018020" y="3149600"/>
            <a:ext cx="335280" cy="2072640"/>
          </a:xfrm>
          <a:prstGeom prst="righ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815340" y="2113280"/>
            <a:ext cx="6202680" cy="42316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3" tIns="50911" rIns="101823" bIns="50911"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228601" y="228604"/>
            <a:ext cx="9924939" cy="477044"/>
          </a:xfrm>
          <a:prstGeom prst="rect">
            <a:avLst/>
          </a:prstGeom>
          <a:noFill/>
        </p:spPr>
        <p:txBody>
          <a:bodyPr wrap="none" lIns="91388" tIns="45693" rIns="91388" bIns="45693" rtlCol="0">
            <a:spAutoFit/>
          </a:bodyPr>
          <a:lstStyle/>
          <a:p>
            <a:r>
              <a:rPr lang="en-US" sz="2500" b="1" dirty="0"/>
              <a:t>The 2-D CVM Grid Can Serve as a Hidden Layer in a Computational Engine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VM-2D_rich-club_cleaned-up_2017-12-12.jpg"/>
          <p:cNvPicPr>
            <a:picLocks noChangeAspect="1"/>
          </p:cNvPicPr>
          <p:nvPr/>
        </p:nvPicPr>
        <p:blipFill>
          <a:blip r:embed="rId2" cstate="print"/>
          <a:srcRect r="33333" b="18889"/>
          <a:stretch>
            <a:fillRect/>
          </a:stretch>
        </p:blipFill>
        <p:spPr>
          <a:xfrm>
            <a:off x="3" y="1752600"/>
            <a:ext cx="5052165" cy="4749800"/>
          </a:xfrm>
          <a:prstGeom prst="rect">
            <a:avLst/>
          </a:prstGeom>
        </p:spPr>
      </p:pic>
      <p:pic>
        <p:nvPicPr>
          <p:cNvPr id="3" name="Picture 2" descr="CVM-2D_rich-club_claened-up_v2_2017-12-12.jpg"/>
          <p:cNvPicPr>
            <a:picLocks noChangeAspect="1"/>
          </p:cNvPicPr>
          <p:nvPr/>
        </p:nvPicPr>
        <p:blipFill>
          <a:blip r:embed="rId3" cstate="print"/>
          <a:srcRect r="34167" b="17778"/>
          <a:stretch>
            <a:fillRect/>
          </a:stretch>
        </p:blipFill>
        <p:spPr>
          <a:xfrm>
            <a:off x="5029201" y="1752602"/>
            <a:ext cx="4956707" cy="4783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8786" y="6502403"/>
            <a:ext cx="2916127" cy="718406"/>
          </a:xfrm>
          <a:prstGeom prst="rect">
            <a:avLst/>
          </a:prstGeom>
          <a:noFill/>
        </p:spPr>
        <p:txBody>
          <a:bodyPr wrap="none" lIns="101858" tIns="50929" rIns="101858" bIns="50929" rtlCol="0">
            <a:spAutoFit/>
          </a:bodyPr>
          <a:lstStyle/>
          <a:p>
            <a:pPr algn="ctr"/>
            <a:r>
              <a:rPr lang="en-US" i="1" dirty="0"/>
              <a:t>(a)</a:t>
            </a:r>
          </a:p>
          <a:p>
            <a:pPr algn="ctr"/>
            <a:r>
              <a:rPr lang="en-US" i="1" dirty="0"/>
              <a:t>Scale-free-like topography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3564" y="6502401"/>
            <a:ext cx="3781369" cy="732508"/>
          </a:xfrm>
          <a:prstGeom prst="rect">
            <a:avLst/>
          </a:prstGeom>
          <a:noFill/>
        </p:spPr>
        <p:txBody>
          <a:bodyPr wrap="none" lIns="101858" tIns="50929" rIns="101858" bIns="50929" rtlCol="0">
            <a:spAutoFit/>
          </a:bodyPr>
          <a:lstStyle/>
          <a:p>
            <a:pPr algn="ctr"/>
            <a:r>
              <a:rPr lang="en-US" i="1" dirty="0"/>
              <a:t>(b)</a:t>
            </a:r>
          </a:p>
          <a:p>
            <a:pPr algn="ctr"/>
            <a:r>
              <a:rPr lang="en-US" i="1" dirty="0"/>
              <a:t>Extreme rich club-like topography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0" y="152401"/>
            <a:ext cx="6589474" cy="477044"/>
          </a:xfrm>
          <a:prstGeom prst="rect">
            <a:avLst/>
          </a:prstGeom>
          <a:noFill/>
        </p:spPr>
        <p:txBody>
          <a:bodyPr wrap="none" lIns="91418" tIns="45710" rIns="91418" bIns="45710" rtlCol="0">
            <a:spAutoFit/>
          </a:bodyPr>
          <a:lstStyle/>
          <a:p>
            <a:r>
              <a:rPr lang="en-US" sz="2500" b="1" dirty="0"/>
              <a:t>Two Different Configurations for a 2-D CVM Grid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48205" y="685800"/>
            <a:ext cx="4692751" cy="407839"/>
          </a:xfrm>
          <a:prstGeom prst="rect">
            <a:avLst/>
          </a:prstGeom>
          <a:noFill/>
        </p:spPr>
        <p:txBody>
          <a:bodyPr wrap="none" lIns="91418" tIns="45710" rIns="91418" bIns="45710" rtlCol="0">
            <a:spAutoFit/>
          </a:bodyPr>
          <a:lstStyle/>
          <a:p>
            <a:r>
              <a:rPr lang="en-US" dirty="0" err="1"/>
              <a:t>Equiprobable</a:t>
            </a:r>
            <a:r>
              <a:rPr lang="en-US" dirty="0"/>
              <a:t> unit distribution (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 = x</a:t>
            </a:r>
            <a:r>
              <a:rPr lang="en-US" i="1" baseline="-25000" dirty="0"/>
              <a:t>2</a:t>
            </a:r>
            <a:r>
              <a:rPr lang="en-US" i="1" dirty="0"/>
              <a:t> = 0.5</a:t>
            </a:r>
            <a:r>
              <a:rPr lang="en-US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6856" y="1143002"/>
            <a:ext cx="3512676" cy="407839"/>
          </a:xfrm>
          <a:prstGeom prst="rect">
            <a:avLst/>
          </a:prstGeom>
          <a:noFill/>
        </p:spPr>
        <p:txBody>
          <a:bodyPr wrap="none" lIns="91418" tIns="45710" rIns="91418" bIns="45710" rtlCol="0">
            <a:spAutoFit/>
          </a:bodyPr>
          <a:lstStyle/>
          <a:p>
            <a:r>
              <a:rPr lang="en-US" dirty="0"/>
              <a:t>Grid contains 256 units (</a:t>
            </a:r>
            <a:r>
              <a:rPr lang="en-US" i="1" dirty="0"/>
              <a:t>16 x 16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923588" y="86361"/>
            <a:ext cx="2901981" cy="841529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Rich Club Composition: </a:t>
            </a:r>
          </a:p>
          <a:p>
            <a:pPr algn="ctr"/>
            <a:r>
              <a:rPr lang="en-US" sz="1400" dirty="0"/>
              <a:t>= 128 “A” (all connected)</a:t>
            </a:r>
          </a:p>
          <a:p>
            <a:pPr algn="ctr"/>
            <a:r>
              <a:rPr lang="en-US" sz="1400" dirty="0"/>
              <a:t>and 128 “B” (connected)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040881" y="884746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grpSp>
        <p:nvGrpSpPr>
          <p:cNvPr id="6" name="Group 421"/>
          <p:cNvGrpSpPr/>
          <p:nvPr/>
        </p:nvGrpSpPr>
        <p:grpSpPr>
          <a:xfrm>
            <a:off x="586742" y="345440"/>
            <a:ext cx="5867401" cy="5872480"/>
            <a:chOff x="685799" y="533400"/>
            <a:chExt cx="5334001" cy="5181600"/>
          </a:xfrm>
        </p:grpSpPr>
        <p:sp>
          <p:nvSpPr>
            <p:cNvPr id="35" name="Rectangle 34"/>
            <p:cNvSpPr/>
            <p:nvPr/>
          </p:nvSpPr>
          <p:spPr>
            <a:xfrm>
              <a:off x="838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430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47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2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362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67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718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2766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581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886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191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00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410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95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5146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1242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3429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3733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648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85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562600" y="838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rot="10800000">
              <a:off x="4343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 rot="10800000">
              <a:off x="40385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 rot="10800000">
              <a:off x="37337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 rot="10800000">
              <a:off x="3124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 rot="10800000">
              <a:off x="2819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 rot="10800000">
              <a:off x="16001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 rot="10800000">
              <a:off x="12953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 rot="10800000">
              <a:off x="685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 rot="10800000">
              <a:off x="5562599" y="5105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752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447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90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600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0574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3622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971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6670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050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22098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5146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191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038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733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48006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4343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85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562600" y="1447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715000" y="1752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38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752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447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600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1295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2057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2362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2971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26670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905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2209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2819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25146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3276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3581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886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124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429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733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4958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1054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3434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6482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9530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85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562600" y="2057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715000" y="2362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838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 rot="10800000">
              <a:off x="5105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 rot="10800000">
              <a:off x="3886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 rot="10800000">
              <a:off x="32765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rot="10800000">
              <a:off x="35813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 rot="10800000">
              <a:off x="29717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 rot="10800000">
              <a:off x="2666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 rot="10800000">
              <a:off x="2362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 rot="10800000">
              <a:off x="838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 rot="10800000">
              <a:off x="11429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 rot="10800000">
              <a:off x="5714999" y="5410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752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447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20574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3622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971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26670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3276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3581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3886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44958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8006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5105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5715000" y="1143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838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 rot="10800000">
              <a:off x="41909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 rot="10800000">
              <a:off x="35813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 rot="10800000">
              <a:off x="2971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 rot="10800000">
              <a:off x="2057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 rot="10800000">
              <a:off x="1752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 rot="10800000">
              <a:off x="14477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 rot="10800000">
              <a:off x="1142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 rot="10800000">
              <a:off x="5714999" y="4800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 rot="10800000">
              <a:off x="4343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 rot="10800000">
              <a:off x="3124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 rot="10800000">
              <a:off x="34290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 rot="10800000">
              <a:off x="1905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 rot="10800000">
              <a:off x="16002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 rot="10800000">
              <a:off x="12954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 rot="10800000">
              <a:off x="685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 rot="10800000">
              <a:off x="5562599" y="4495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 rot="10800000">
              <a:off x="5257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 rot="10800000">
              <a:off x="4495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 rot="10800000">
              <a:off x="4800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 rot="10800000">
              <a:off x="4190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 rot="10800000">
              <a:off x="3276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 rot="10800000">
              <a:off x="35813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 rot="10800000">
              <a:off x="2971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 rot="10800000">
              <a:off x="2666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 rot="10800000">
              <a:off x="2362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 rot="10800000">
              <a:off x="17525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 rot="10800000">
              <a:off x="14477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 rot="10800000">
              <a:off x="8381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 rot="10800000">
              <a:off x="5714999" y="4191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 rot="10800000">
              <a:off x="4343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 rot="10800000">
              <a:off x="4648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 rot="10800000">
              <a:off x="4038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 rot="10800000">
              <a:off x="3733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 rot="10800000">
              <a:off x="3124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 rot="10800000">
              <a:off x="34289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 rot="10800000">
              <a:off x="2819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 rot="10800000">
              <a:off x="2514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 rot="10800000">
              <a:off x="2209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 rot="10800000">
              <a:off x="16001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 rot="10800000">
              <a:off x="685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 rot="10800000">
              <a:off x="9905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562599" y="3886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 rot="10800000">
              <a:off x="5257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752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2057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2362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2971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2667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905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209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8194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514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3276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581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4191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886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124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3429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038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3733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4495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8006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51054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4343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49530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685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5562600" y="2667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5715000" y="2971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 rot="10800000">
              <a:off x="4190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 rot="10800000">
              <a:off x="3886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 rot="10800000">
              <a:off x="32765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 rot="10800000">
              <a:off x="3581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 rot="10800000">
              <a:off x="2971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 rot="10800000">
              <a:off x="2666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 rot="10800000">
              <a:off x="2057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 rot="10800000">
              <a:off x="2362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 rot="10800000">
              <a:off x="838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 rot="10800000">
              <a:off x="5714999" y="3581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 rot="10800000">
              <a:off x="49530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 rot="10800000">
              <a:off x="4343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 rot="10800000">
              <a:off x="4038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 rot="10800000">
              <a:off x="3733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 rot="10800000">
              <a:off x="3124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 rot="10800000">
              <a:off x="3429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 rot="10800000">
              <a:off x="2819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 rot="10800000">
              <a:off x="2514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 rot="10800000">
              <a:off x="1905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 rot="10800000">
              <a:off x="2209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 rot="10800000">
              <a:off x="1600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 rot="10800000">
              <a:off x="12954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 rot="10800000">
              <a:off x="9906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 rot="10800000">
              <a:off x="5562599" y="3276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 rot="10800000">
              <a:off x="14477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 rot="10800000">
              <a:off x="1752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 rot="10800000">
              <a:off x="12953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 rot="10800000">
              <a:off x="11429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 rot="10800000">
              <a:off x="1904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 rot="10800000">
              <a:off x="2057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990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 rot="10800000">
              <a:off x="838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 rot="10800000">
              <a:off x="990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6482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257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4953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4958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05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038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191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209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905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 rot="10800000">
              <a:off x="1904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 rot="10800000">
              <a:off x="2362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 rot="10800000">
              <a:off x="1752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 rot="10800000">
              <a:off x="2209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 rot="10800000">
              <a:off x="2514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 rot="10800000">
              <a:off x="2057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4343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191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8006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6482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 rot="10800000">
              <a:off x="4190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 rot="10800000">
              <a:off x="51053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 rot="10800000">
              <a:off x="4952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90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1143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9906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838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 rot="10800000">
              <a:off x="5257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 rot="10800000">
              <a:off x="5410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 rot="10800000">
              <a:off x="5105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 rot="10800000">
              <a:off x="5410201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 rot="10800000">
              <a:off x="5257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 rot="10800000">
              <a:off x="5410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 rot="10800000">
              <a:off x="4648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 rot="10800000">
              <a:off x="4495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10800000">
              <a:off x="4648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 rot="10800000">
              <a:off x="3886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 rot="10800000">
              <a:off x="40386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 rot="10800000">
              <a:off x="37338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 rot="10800000">
              <a:off x="38861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 rot="10800000">
              <a:off x="34289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51054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 rot="10800000">
              <a:off x="1447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410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257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257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9530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5410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410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5257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 rot="10800000">
              <a:off x="4952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 rot="10800000">
              <a:off x="5105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 rot="10800000">
              <a:off x="4800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 rot="10800000">
              <a:off x="4953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143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295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143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8194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8194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 rot="10800000">
              <a:off x="32765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 rot="10800000">
              <a:off x="2819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3276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886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 rot="10800000">
              <a:off x="11429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5410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 rot="10800000">
              <a:off x="5410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 rot="10800000">
              <a:off x="4495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 rot="10800000">
              <a:off x="685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600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1430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00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124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429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581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 rot="10800000">
              <a:off x="4495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 rot="10800000">
              <a:off x="4800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295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90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038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 rot="10800000">
              <a:off x="2514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rot="10800000">
              <a:off x="2209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 rot="10800000">
              <a:off x="2666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295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 rot="10800000">
              <a:off x="4800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 rot="10800000">
              <a:off x="46482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4478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3" name="TextBox 402"/>
          <p:cNvSpPr txBox="1"/>
          <p:nvPr/>
        </p:nvSpPr>
        <p:spPr>
          <a:xfrm>
            <a:off x="1005840" y="6649720"/>
            <a:ext cx="3772058" cy="418576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i="1" dirty="0"/>
              <a:t>/(2xN) </a:t>
            </a:r>
            <a:r>
              <a:rPr lang="en-US" dirty="0"/>
              <a:t>= 214/(512) = 0.4180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1005840" y="7081520"/>
            <a:ext cx="3643338" cy="418576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/(2xN) </a:t>
            </a:r>
            <a:r>
              <a:rPr lang="en-US" dirty="0"/>
              <a:t>= 11/(512) = 0.0215 </a:t>
            </a:r>
          </a:p>
        </p:txBody>
      </p:sp>
      <p:sp>
        <p:nvSpPr>
          <p:cNvPr id="405" name="TextBox 404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08" name="TextBox 407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graphicFrame>
        <p:nvGraphicFramePr>
          <p:cNvPr id="423" name="Table 422"/>
          <p:cNvGraphicFramePr>
            <a:graphicFrameLocks noGrp="1"/>
          </p:cNvGraphicFramePr>
          <p:nvPr/>
        </p:nvGraphicFramePr>
        <p:xfrm>
          <a:off x="6621780" y="1295400"/>
          <a:ext cx="3268980" cy="63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(7+7=</a:t>
                      </a:r>
                      <a:r>
                        <a:rPr lang="en-US" sz="1400" b="1" dirty="0"/>
                        <a:t>14) *2 = 28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(8+9=</a:t>
                      </a:r>
                      <a:r>
                        <a:rPr lang="en-US" sz="1400" b="1" dirty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(9+8=</a:t>
                      </a:r>
                      <a:r>
                        <a:rPr lang="en-US" sz="1400" b="1" dirty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0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(7+6=</a:t>
                      </a:r>
                      <a:r>
                        <a:rPr lang="en-US" sz="1400" b="1" dirty="0"/>
                        <a:t>13) *2 = 26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(6+6=</a:t>
                      </a:r>
                      <a:r>
                        <a:rPr lang="en-US" sz="1400" b="1" dirty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(6+6=</a:t>
                      </a:r>
                      <a:r>
                        <a:rPr lang="en-US" sz="1400" b="1" dirty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(5+5=</a:t>
                      </a:r>
                      <a:r>
                        <a:rPr lang="en-US" sz="1400" b="1" dirty="0"/>
                        <a:t>10) *2 = 20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5+5=</a:t>
                      </a:r>
                      <a:r>
                        <a:rPr lang="en-US" sz="1200" b="1" dirty="0"/>
                        <a:t>10</a:t>
                      </a:r>
                    </a:p>
                    <a:p>
                      <a:pPr algn="ctr"/>
                      <a:r>
                        <a:rPr lang="en-US" sz="1200" b="1" dirty="0"/>
                        <a:t>7+7 = 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0+0=</a:t>
                      </a:r>
                      <a:r>
                        <a:rPr lang="en-US" sz="1400" b="1" dirty="0"/>
                        <a:t>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1+1 = </a:t>
                      </a:r>
                      <a:r>
                        <a:rPr lang="en-US" sz="14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215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10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62101" y="1153320"/>
          <a:ext cx="2766061" cy="593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3711">
                <a:tc>
                  <a:txBody>
                    <a:bodyPr/>
                    <a:lstStyle/>
                    <a:p>
                      <a:r>
                        <a:rPr lang="en-US" sz="1400" b="1" dirty="0"/>
                        <a:t>A = black;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113">
                <a:tc>
                  <a:txBody>
                    <a:bodyPr/>
                    <a:lstStyle/>
                    <a:p>
                      <a:r>
                        <a:rPr lang="en-US" sz="1400" b="1" dirty="0"/>
                        <a:t>Row 2 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0" i="1" baseline="0" dirty="0"/>
                        <a:t>to </a:t>
                      </a:r>
                      <a:r>
                        <a:rPr lang="en-US" sz="1400" b="1" dirty="0"/>
                        <a:t>Row 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7+7=</a:t>
                      </a:r>
                      <a:r>
                        <a:rPr lang="en-US" sz="1600" b="1" dirty="0"/>
                        <a:t>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1+1=</a:t>
                      </a:r>
                      <a:r>
                        <a:rPr lang="en-US" sz="1600" b="1" dirty="0"/>
                        <a:t>1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Row 3 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0" i="1" baseline="0" dirty="0"/>
                        <a:t>to </a:t>
                      </a:r>
                      <a:r>
                        <a:rPr lang="en-US" sz="1400" b="1" dirty="0"/>
                        <a:t>Row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8+9=</a:t>
                      </a:r>
                      <a:r>
                        <a:rPr lang="en-US" sz="1600" b="1" dirty="0"/>
                        <a:t>17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0+0=</a:t>
                      </a:r>
                      <a:r>
                        <a:rPr lang="en-US" sz="1600" b="1" dirty="0"/>
                        <a:t>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Row 4 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0" i="1" baseline="0" dirty="0"/>
                        <a:t>to </a:t>
                      </a:r>
                      <a:r>
                        <a:rPr lang="en-US" sz="1400" b="1" dirty="0"/>
                        <a:t>Row 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9+8=</a:t>
                      </a:r>
                      <a:r>
                        <a:rPr lang="en-US" sz="1600" b="1" dirty="0"/>
                        <a:t>17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0+0=</a:t>
                      </a:r>
                      <a:r>
                        <a:rPr lang="en-US" sz="1600" b="1" dirty="0"/>
                        <a:t>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Row 5 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0" i="1" baseline="0" dirty="0"/>
                        <a:t>to </a:t>
                      </a:r>
                      <a:r>
                        <a:rPr lang="en-US" sz="1400" b="1" dirty="0"/>
                        <a:t>Row 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7+6=</a:t>
                      </a:r>
                      <a:r>
                        <a:rPr lang="en-US" sz="1600" b="1" dirty="0"/>
                        <a:t>13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1+0=</a:t>
                      </a:r>
                      <a:r>
                        <a:rPr lang="en-US" sz="1600" b="1" dirty="0"/>
                        <a:t>1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Row 6</a:t>
                      </a:r>
                      <a:r>
                        <a:rPr lang="en-US" sz="1400" b="1" baseline="0" dirty="0"/>
                        <a:t>  </a:t>
                      </a:r>
                      <a:r>
                        <a:rPr lang="en-US" sz="1400" b="0" i="1" baseline="0" dirty="0"/>
                        <a:t>to </a:t>
                      </a:r>
                      <a:r>
                        <a:rPr lang="en-US" sz="1400" b="1" dirty="0"/>
                        <a:t>Row 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6+6=</a:t>
                      </a:r>
                      <a:r>
                        <a:rPr lang="en-US" sz="1600" b="1" dirty="0"/>
                        <a:t>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0+1=</a:t>
                      </a:r>
                      <a:r>
                        <a:rPr lang="en-US" sz="1600" b="1" dirty="0"/>
                        <a:t>1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Row 7 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0" i="1" baseline="0" dirty="0"/>
                        <a:t>to </a:t>
                      </a:r>
                      <a:r>
                        <a:rPr lang="en-US" sz="1400" b="1" dirty="0"/>
                        <a:t> Row 6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6+6=</a:t>
                      </a:r>
                      <a:r>
                        <a:rPr lang="en-US" sz="1600" b="1" dirty="0"/>
                        <a:t>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0+0=</a:t>
                      </a:r>
                      <a:r>
                        <a:rPr lang="en-US" sz="1600" b="1" dirty="0"/>
                        <a:t>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Row 8 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0" i="1" baseline="0" dirty="0"/>
                        <a:t>to </a:t>
                      </a:r>
                      <a:r>
                        <a:rPr lang="en-US" sz="1400" b="1" dirty="0"/>
                        <a:t>Row 7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5+5=</a:t>
                      </a:r>
                      <a:r>
                        <a:rPr lang="en-US" sz="1600" b="1" dirty="0"/>
                        <a:t>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1+0=</a:t>
                      </a:r>
                      <a:r>
                        <a:rPr lang="en-US" sz="1600" b="1" dirty="0"/>
                        <a:t>1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Row 9 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0" i="1" baseline="0" dirty="0"/>
                        <a:t>to </a:t>
                      </a:r>
                      <a:r>
                        <a:rPr lang="en-US" sz="1400" b="1" dirty="0"/>
                        <a:t>Row 8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5+5=</a:t>
                      </a:r>
                      <a:r>
                        <a:rPr lang="en-US" sz="1600" b="1" dirty="0"/>
                        <a:t>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0+0=</a:t>
                      </a:r>
                      <a:r>
                        <a:rPr lang="en-US" sz="1600" b="1" dirty="0"/>
                        <a:t>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88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150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10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417820" y="1153318"/>
          <a:ext cx="3268980" cy="577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7+7=</a:t>
                      </a:r>
                      <a:r>
                        <a:rPr lang="en-US" sz="1600" b="1" dirty="0"/>
                        <a:t>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8+9=</a:t>
                      </a:r>
                      <a:r>
                        <a:rPr lang="en-US" sz="1600" b="1" dirty="0"/>
                        <a:t>17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9+8=</a:t>
                      </a:r>
                      <a:r>
                        <a:rPr lang="en-US" sz="1600" b="1" dirty="0"/>
                        <a:t>17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7+6=</a:t>
                      </a:r>
                      <a:r>
                        <a:rPr lang="en-US" sz="1600" b="1" dirty="0"/>
                        <a:t>13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6+6=</a:t>
                      </a:r>
                      <a:r>
                        <a:rPr lang="en-US" sz="1600" b="1" dirty="0"/>
                        <a:t>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6+6=</a:t>
                      </a:r>
                      <a:r>
                        <a:rPr lang="en-US" sz="1600" b="1" dirty="0"/>
                        <a:t>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5+5=</a:t>
                      </a:r>
                      <a:r>
                        <a:rPr lang="en-US" sz="1600" b="1" dirty="0"/>
                        <a:t>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5+5=</a:t>
                      </a:r>
                      <a:r>
                        <a:rPr lang="en-US" sz="1200" b="1" dirty="0"/>
                        <a:t>10</a:t>
                      </a:r>
                    </a:p>
                    <a:p>
                      <a:pPr algn="ctr"/>
                      <a:r>
                        <a:rPr lang="en-US" sz="1200" b="1" dirty="0"/>
                        <a:t>8+7 = 15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0+0=</a:t>
                      </a:r>
                      <a:r>
                        <a:rPr lang="en-US" sz="1400" b="1" dirty="0"/>
                        <a:t>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1+1 = </a:t>
                      </a:r>
                      <a:r>
                        <a:rPr lang="en-US" sz="14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295401" y="228600"/>
            <a:ext cx="7470677" cy="400099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b="1" dirty="0"/>
              <a:t>Details of Counting Triplets for the Two Different Grid Configurations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1801</Words>
  <Application>Microsoft Office PowerPoint</Application>
  <PresentationFormat>Custom</PresentationFormat>
  <Paragraphs>507</Paragraphs>
  <Slides>22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Britannic Bold</vt:lpstr>
      <vt:lpstr>Calibri</vt:lpstr>
      <vt:lpstr>Monotype Corsiva</vt:lpstr>
      <vt:lpstr>Times New Roman</vt:lpstr>
      <vt:lpstr>Office Theme</vt:lpstr>
      <vt:lpstr>Acrobat Document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 J Maren</dc:creator>
  <cp:lastModifiedBy>Alianna Maren</cp:lastModifiedBy>
  <cp:revision>96</cp:revision>
  <dcterms:created xsi:type="dcterms:W3CDTF">2016-11-28T17:15:15Z</dcterms:created>
  <dcterms:modified xsi:type="dcterms:W3CDTF">2018-12-29T22:48:16Z</dcterms:modified>
</cp:coreProperties>
</file>